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2" r:id="rId3"/>
    <p:sldId id="263" r:id="rId4"/>
    <p:sldId id="264" r:id="rId5"/>
    <p:sldId id="265" r:id="rId6"/>
    <p:sldId id="266" r:id="rId7"/>
    <p:sldId id="268" r:id="rId8"/>
    <p:sldId id="279" r:id="rId9"/>
    <p:sldId id="283" r:id="rId10"/>
    <p:sldId id="262" r:id="rId11"/>
    <p:sldId id="281" r:id="rId12"/>
    <p:sldId id="260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80" r:id="rId21"/>
    <p:sldId id="285" r:id="rId22"/>
    <p:sldId id="286" r:id="rId23"/>
    <p:sldId id="287" r:id="rId24"/>
    <p:sldId id="288" r:id="rId25"/>
    <p:sldId id="267" r:id="rId26"/>
    <p:sldId id="284" r:id="rId27"/>
    <p:sldId id="27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6DF8E8-51E2-495C-838C-BB13FC3F6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087" y="503582"/>
            <a:ext cx="11131826" cy="4022007"/>
          </a:xfrm>
        </p:spPr>
        <p:txBody>
          <a:bodyPr/>
          <a:lstStyle/>
          <a:p>
            <a:pPr algn="ctr"/>
            <a:r>
              <a:rPr lang="pl-PL" sz="4400" dirty="0">
                <a:latin typeface="Georgia" panose="02040502050405020303" pitchFamily="18" charset="0"/>
              </a:rPr>
              <a:t>DEPRESJA JEDNĄ Z PRZYCZYN DECYZJI SAMOBÓJCZYCH – JAK ROZPOZNAĆ NIEPOKOJĄCE SYGNAŁY U MŁODEGO CZŁOWIEKA – OBJAWY, PRZYCZYNY, FORMY POMOCY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D3CFAB7-B02A-4BDD-90A3-FC4CA0EEC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6259" y="4777381"/>
            <a:ext cx="8825658" cy="1577036"/>
          </a:xfrm>
        </p:spPr>
        <p:txBody>
          <a:bodyPr>
            <a:normAutofit fontScale="92500" lnSpcReduction="10000"/>
          </a:bodyPr>
          <a:lstStyle/>
          <a:p>
            <a:r>
              <a:rPr lang="pl-PL" dirty="0">
                <a:latin typeface="Georgia" panose="02040502050405020303" pitchFamily="18" charset="0"/>
              </a:rPr>
              <a:t>							</a:t>
            </a:r>
            <a:r>
              <a:rPr lang="pl-PL" b="1" dirty="0">
                <a:latin typeface="Georgia" panose="02040502050405020303" pitchFamily="18" charset="0"/>
              </a:rPr>
              <a:t>Jacek Romański</a:t>
            </a:r>
          </a:p>
          <a:p>
            <a:pPr marL="285750" indent="-285750" algn="ctr">
              <a:buFontTx/>
              <a:buChar char="-"/>
            </a:pPr>
            <a:r>
              <a:rPr lang="pl-PL" b="1" dirty="0">
                <a:latin typeface="Georgia" panose="02040502050405020303" pitchFamily="18" charset="0"/>
              </a:rPr>
              <a:t>- Centrum psychoterapii poznawczo – behawioralnej i Zdrowia psychicznego – </a:t>
            </a:r>
            <a:r>
              <a:rPr lang="pl-PL" b="1" dirty="0" err="1">
                <a:latin typeface="Georgia" panose="02040502050405020303" pitchFamily="18" charset="0"/>
              </a:rPr>
              <a:t>rational</a:t>
            </a:r>
            <a:endParaRPr lang="pl-PL" b="1" dirty="0">
              <a:latin typeface="Georgia" panose="02040502050405020303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pl-PL" b="1" dirty="0">
                <a:latin typeface="Georgia" panose="02040502050405020303" pitchFamily="18" charset="0"/>
              </a:rPr>
              <a:t>- Fundacja ochrony zdrowia psychicznego – życie jest najważniejsze</a:t>
            </a:r>
          </a:p>
          <a:p>
            <a:endParaRPr lang="pl-PL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89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96208A-A6AD-4632-A92B-E3E22F96A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endParaRPr lang="pl-PL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pl-PL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pl-PL" dirty="0">
                <a:latin typeface="Georgia" panose="02040502050405020303" pitchFamily="18" charset="0"/>
              </a:rPr>
              <a:t>								</a:t>
            </a:r>
          </a:p>
          <a:p>
            <a:pPr marL="0" indent="0">
              <a:buNone/>
            </a:pPr>
            <a:endParaRPr lang="pl-PL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pl-PL" dirty="0">
                <a:latin typeface="Georgia" panose="02040502050405020303" pitchFamily="18" charset="0"/>
              </a:rPr>
              <a:t>		</a:t>
            </a:r>
            <a:r>
              <a:rPr lang="pl-PL" sz="2000" dirty="0">
                <a:solidFill>
                  <a:schemeClr val="bg1"/>
                </a:solidFill>
                <a:latin typeface="Georgia" panose="02040502050405020303" pitchFamily="18" charset="0"/>
              </a:rPr>
              <a:t>Funkcjonowanie społeczne</a:t>
            </a:r>
            <a:r>
              <a:rPr lang="pl-PL" dirty="0">
                <a:solidFill>
                  <a:schemeClr val="bg1"/>
                </a:solidFill>
                <a:latin typeface="Georgia" panose="02040502050405020303" pitchFamily="18" charset="0"/>
              </a:rPr>
              <a:t>		     </a:t>
            </a:r>
            <a:r>
              <a:rPr lang="pl-PL" sz="2000" dirty="0">
                <a:solidFill>
                  <a:schemeClr val="bg1"/>
                </a:solidFill>
                <a:latin typeface="Georgia" panose="02040502050405020303" pitchFamily="18" charset="0"/>
              </a:rPr>
              <a:t>Motywacja</a:t>
            </a:r>
            <a:r>
              <a:rPr lang="pl-PL" dirty="0">
                <a:solidFill>
                  <a:schemeClr val="bg1"/>
                </a:solidFill>
                <a:latin typeface="Georgia" panose="02040502050405020303" pitchFamily="18" charset="0"/>
              </a:rPr>
              <a:t>		     </a:t>
            </a:r>
            <a:r>
              <a:rPr lang="pl-PL" sz="2000" dirty="0">
                <a:solidFill>
                  <a:schemeClr val="bg1"/>
                </a:solidFill>
                <a:latin typeface="Georgia" panose="02040502050405020303" pitchFamily="18" charset="0"/>
              </a:rPr>
              <a:t>Funkcjonowanie poznawcze</a:t>
            </a:r>
          </a:p>
          <a:p>
            <a:pPr marL="0" indent="0">
              <a:buNone/>
            </a:pPr>
            <a:endParaRPr lang="pl-PL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pl-PL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pl-PL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pl-PL" dirty="0">
                <a:latin typeface="Georgia" panose="02040502050405020303" pitchFamily="18" charset="0"/>
              </a:rPr>
              <a:t>			</a:t>
            </a:r>
            <a:r>
              <a:rPr lang="pl-PL" sz="2000" dirty="0">
                <a:latin typeface="Georgia" panose="02040502050405020303" pitchFamily="18" charset="0"/>
              </a:rPr>
              <a:t>Zachowanie</a:t>
            </a:r>
            <a:r>
              <a:rPr lang="pl-PL" dirty="0">
                <a:latin typeface="Georgia" panose="02040502050405020303" pitchFamily="18" charset="0"/>
              </a:rPr>
              <a:t>				</a:t>
            </a:r>
            <a:r>
              <a:rPr lang="pl-PL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DEPRESJA</a:t>
            </a:r>
            <a:r>
              <a:rPr lang="pl-PL" dirty="0">
                <a:latin typeface="Georgia" panose="02040502050405020303" pitchFamily="18" charset="0"/>
              </a:rPr>
              <a:t>                            </a:t>
            </a:r>
            <a:r>
              <a:rPr lang="pl-PL" sz="2000" dirty="0">
                <a:latin typeface="Georgia" panose="02040502050405020303" pitchFamily="18" charset="0"/>
              </a:rPr>
              <a:t>Emocje</a:t>
            </a:r>
            <a:endParaRPr lang="pl-PL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pl-PL" i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pl-PL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pl-PL" dirty="0">
                <a:latin typeface="Georgia" panose="02040502050405020303" pitchFamily="18" charset="0"/>
              </a:rPr>
              <a:t>				</a:t>
            </a:r>
          </a:p>
          <a:p>
            <a:pPr marL="0" indent="0">
              <a:buNone/>
            </a:pPr>
            <a:r>
              <a:rPr lang="pl-PL" dirty="0">
                <a:latin typeface="Georgia" panose="02040502050405020303" pitchFamily="18" charset="0"/>
              </a:rPr>
              <a:t>			    </a:t>
            </a:r>
            <a:r>
              <a:rPr lang="pl-PL" sz="2000" dirty="0">
                <a:latin typeface="Georgia" panose="02040502050405020303" pitchFamily="18" charset="0"/>
              </a:rPr>
              <a:t>Nastrój</a:t>
            </a:r>
            <a:r>
              <a:rPr lang="pl-PL" dirty="0">
                <a:latin typeface="Georgia" panose="02040502050405020303" pitchFamily="18" charset="0"/>
              </a:rPr>
              <a:t>				                </a:t>
            </a:r>
            <a:r>
              <a:rPr lang="pl-PL" sz="2000" dirty="0">
                <a:latin typeface="Georgia" panose="02040502050405020303" pitchFamily="18" charset="0"/>
              </a:rPr>
              <a:t>Samoocena</a:t>
            </a:r>
            <a:r>
              <a:rPr lang="pl-PL" dirty="0">
                <a:latin typeface="Georgia" panose="02040502050405020303" pitchFamily="18" charset="0"/>
              </a:rPr>
              <a:t>					       </a:t>
            </a:r>
            <a:r>
              <a:rPr lang="pl-PL" sz="2000" dirty="0">
                <a:latin typeface="Georgia" panose="02040502050405020303" pitchFamily="18" charset="0"/>
              </a:rPr>
              <a:t>Myślenie</a:t>
            </a:r>
          </a:p>
          <a:p>
            <a:pPr marL="0" indent="0">
              <a:buNone/>
            </a:pPr>
            <a:endParaRPr lang="pl-PL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pl-PL" sz="4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8657030D-0353-46AF-9A90-DC50A107000C}"/>
              </a:ext>
            </a:extLst>
          </p:cNvPr>
          <p:cNvCxnSpPr>
            <a:cxnSpLocks/>
          </p:cNvCxnSpPr>
          <p:nvPr/>
        </p:nvCxnSpPr>
        <p:spPr>
          <a:xfrm>
            <a:off x="5552661" y="4002157"/>
            <a:ext cx="0" cy="808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4285C89A-49A9-485D-BB8C-A9E7E5FFD366}"/>
              </a:ext>
            </a:extLst>
          </p:cNvPr>
          <p:cNvCxnSpPr>
            <a:cxnSpLocks/>
          </p:cNvCxnSpPr>
          <p:nvPr/>
        </p:nvCxnSpPr>
        <p:spPr>
          <a:xfrm flipV="1">
            <a:off x="5552661" y="2411896"/>
            <a:ext cx="0" cy="742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E97AAD76-1A8F-4012-AE08-A4884BD17C85}"/>
              </a:ext>
            </a:extLst>
          </p:cNvPr>
          <p:cNvCxnSpPr>
            <a:cxnSpLocks/>
          </p:cNvCxnSpPr>
          <p:nvPr/>
        </p:nvCxnSpPr>
        <p:spPr>
          <a:xfrm>
            <a:off x="7447722" y="3697357"/>
            <a:ext cx="9011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16A35057-51B0-423B-932A-26A23FD9743A}"/>
              </a:ext>
            </a:extLst>
          </p:cNvPr>
          <p:cNvCxnSpPr/>
          <p:nvPr/>
        </p:nvCxnSpPr>
        <p:spPr>
          <a:xfrm flipV="1">
            <a:off x="7315200" y="2411896"/>
            <a:ext cx="781878" cy="662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CB69C9F6-F1CE-4573-A4E7-0C5D77295846}"/>
              </a:ext>
            </a:extLst>
          </p:cNvPr>
          <p:cNvCxnSpPr/>
          <p:nvPr/>
        </p:nvCxnSpPr>
        <p:spPr>
          <a:xfrm flipH="1" flipV="1">
            <a:off x="3167270" y="2411897"/>
            <a:ext cx="940904" cy="742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CDEC4D61-A1DA-47AA-BA71-2496D5F99615}"/>
              </a:ext>
            </a:extLst>
          </p:cNvPr>
          <p:cNvCxnSpPr/>
          <p:nvPr/>
        </p:nvCxnSpPr>
        <p:spPr>
          <a:xfrm flipH="1">
            <a:off x="2994991" y="3697357"/>
            <a:ext cx="9276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14CBD5AB-CCFF-4541-8B15-433FC9061971}"/>
              </a:ext>
            </a:extLst>
          </p:cNvPr>
          <p:cNvCxnSpPr/>
          <p:nvPr/>
        </p:nvCxnSpPr>
        <p:spPr>
          <a:xfrm>
            <a:off x="7063409" y="4267200"/>
            <a:ext cx="1285461" cy="834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566F5DBC-D348-4A2B-9806-95C13AEC2B27}"/>
              </a:ext>
            </a:extLst>
          </p:cNvPr>
          <p:cNvCxnSpPr/>
          <p:nvPr/>
        </p:nvCxnSpPr>
        <p:spPr>
          <a:xfrm flipH="1">
            <a:off x="2994991" y="4320211"/>
            <a:ext cx="1232452" cy="781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959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1E6090-CB62-4A9E-A6EF-43C9E7243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86609"/>
            <a:ext cx="12192000" cy="4359965"/>
          </a:xfrm>
        </p:spPr>
        <p:txBody>
          <a:bodyPr/>
          <a:lstStyle/>
          <a:p>
            <a:pPr marL="0" indent="0">
              <a:buNone/>
            </a:pPr>
            <a:endParaRPr lang="pl-PL" dirty="0">
              <a:latin typeface="Georgia" panose="02040502050405020303" pitchFamily="18" charset="0"/>
            </a:endParaRPr>
          </a:p>
          <a:p>
            <a:endParaRPr lang="pl-PL" dirty="0">
              <a:latin typeface="Georgia" panose="02040502050405020303" pitchFamily="18" charset="0"/>
            </a:endParaRPr>
          </a:p>
          <a:p>
            <a:endParaRPr lang="pl-PL" dirty="0">
              <a:latin typeface="Georgia" panose="02040502050405020303" pitchFamily="18" charset="0"/>
            </a:endParaRPr>
          </a:p>
          <a:p>
            <a:endParaRPr lang="pl-PL" dirty="0">
              <a:latin typeface="Georgia" panose="02040502050405020303" pitchFamily="18" charset="0"/>
            </a:endParaRPr>
          </a:p>
          <a:p>
            <a:endParaRPr lang="pl-PL" dirty="0">
              <a:latin typeface="Georgia" panose="02040502050405020303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BCB8A96-4502-44DF-BDFE-31AC4EA4D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5635"/>
            <a:ext cx="6096000" cy="435996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918440D-A2B0-42D1-9457-A96A7F647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317" y="-67112"/>
            <a:ext cx="6099366" cy="40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30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EEBF53-648A-44E1-8702-6C66A2D87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7" y="973667"/>
            <a:ext cx="9819861" cy="815375"/>
          </a:xfrm>
        </p:spPr>
        <p:txBody>
          <a:bodyPr/>
          <a:lstStyle/>
          <a:p>
            <a:pPr algn="ctr"/>
            <a:r>
              <a:rPr lang="pl-PL" dirty="0">
                <a:latin typeface="Georgia" panose="02040502050405020303" pitchFamily="18" charset="0"/>
              </a:rPr>
              <a:t>SYMPTOMY DEPRESJI – WEINBERG: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991ACA-6340-4254-8742-1C4C6CC66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03500"/>
            <a:ext cx="12192000" cy="4254500"/>
          </a:xfrm>
        </p:spPr>
        <p:txBody>
          <a:bodyPr>
            <a:normAutofit fontScale="92500" lnSpcReduction="20000"/>
          </a:bodyPr>
          <a:lstStyle/>
          <a:p>
            <a:r>
              <a:rPr lang="pl-PL" b="1" u="sng" dirty="0">
                <a:latin typeface="Georgia" panose="02040502050405020303" pitchFamily="18" charset="0"/>
              </a:rPr>
              <a:t>Objawy osiowe:</a:t>
            </a:r>
          </a:p>
          <a:p>
            <a:pPr>
              <a:buAutoNum type="arabicParenR"/>
            </a:pPr>
            <a:r>
              <a:rPr lang="pl-PL" dirty="0">
                <a:latin typeface="Georgia" panose="02040502050405020303" pitchFamily="18" charset="0"/>
              </a:rPr>
              <a:t>Obniżony nastrój – </a:t>
            </a:r>
            <a:r>
              <a:rPr lang="pl-PL" dirty="0" err="1">
                <a:latin typeface="Georgia" panose="02040502050405020303" pitchFamily="18" charset="0"/>
              </a:rPr>
              <a:t>anhedonia</a:t>
            </a:r>
            <a:r>
              <a:rPr lang="pl-PL" dirty="0">
                <a:latin typeface="Georgia" panose="02040502050405020303" pitchFamily="18" charset="0"/>
              </a:rPr>
              <a:t>, smutek, irytacja, złość, labilność</a:t>
            </a:r>
          </a:p>
          <a:p>
            <a:pPr>
              <a:buAutoNum type="arabicParenR"/>
            </a:pPr>
            <a:r>
              <a:rPr lang="pl-PL" dirty="0" err="1">
                <a:latin typeface="Georgia" panose="02040502050405020303" pitchFamily="18" charset="0"/>
              </a:rPr>
              <a:t>Samoobwinianie</a:t>
            </a:r>
            <a:r>
              <a:rPr lang="pl-PL" dirty="0">
                <a:latin typeface="Georgia" panose="02040502050405020303" pitchFamily="18" charset="0"/>
              </a:rPr>
              <a:t> się – deprecjacja swojej osoby, poczucie winy, krytyka względem samego siebie</a:t>
            </a:r>
          </a:p>
          <a:p>
            <a:r>
              <a:rPr lang="pl-PL" b="1" u="sng" dirty="0">
                <a:latin typeface="Georgia" panose="02040502050405020303" pitchFamily="18" charset="0"/>
              </a:rPr>
              <a:t>Objawy brzeżne (co najmniej 2):</a:t>
            </a:r>
          </a:p>
          <a:p>
            <a:pPr>
              <a:buAutoNum type="arabicParenR"/>
            </a:pPr>
            <a:r>
              <a:rPr lang="pl-PL" dirty="0">
                <a:latin typeface="Georgia" panose="02040502050405020303" pitchFamily="18" charset="0"/>
              </a:rPr>
              <a:t>Zachowania agresywne – kłótliwość, nieuznawanie autorytetów, pyskowanie, wybuchy złości</a:t>
            </a:r>
          </a:p>
          <a:p>
            <a:pPr>
              <a:buAutoNum type="arabicParenR"/>
            </a:pPr>
            <a:r>
              <a:rPr lang="pl-PL" dirty="0">
                <a:latin typeface="Georgia" panose="02040502050405020303" pitchFamily="18" charset="0"/>
              </a:rPr>
              <a:t>Zmiany w funkcjonowaniu szkolnym – obniżona koncentracja uwagi, pogorszona pamięć, utrata zainteresowań</a:t>
            </a:r>
          </a:p>
          <a:p>
            <a:pPr>
              <a:buAutoNum type="arabicParenR"/>
            </a:pPr>
            <a:r>
              <a:rPr lang="pl-PL" dirty="0">
                <a:latin typeface="Georgia" panose="02040502050405020303" pitchFamily="18" charset="0"/>
              </a:rPr>
              <a:t>Zaburzenia socjalizacji – wycofanie z aktywności społecznej, unikanie, zerwanie kontaktów</a:t>
            </a:r>
          </a:p>
          <a:p>
            <a:pPr>
              <a:buAutoNum type="arabicParenR"/>
            </a:pPr>
            <a:r>
              <a:rPr lang="pl-PL" dirty="0">
                <a:latin typeface="Georgia" panose="02040502050405020303" pitchFamily="18" charset="0"/>
              </a:rPr>
              <a:t>Zmiany postaw względem szkoły</a:t>
            </a:r>
          </a:p>
          <a:p>
            <a:pPr>
              <a:buAutoNum type="arabicParenR"/>
            </a:pPr>
            <a:r>
              <a:rPr lang="pl-PL" dirty="0">
                <a:latin typeface="Georgia" panose="02040502050405020303" pitchFamily="18" charset="0"/>
              </a:rPr>
              <a:t>Dolegliwości fizyczne </a:t>
            </a:r>
          </a:p>
          <a:p>
            <a:pPr>
              <a:buAutoNum type="arabicParenR"/>
            </a:pPr>
            <a:r>
              <a:rPr lang="pl-PL" dirty="0">
                <a:latin typeface="Georgia" panose="02040502050405020303" pitchFamily="18" charset="0"/>
              </a:rPr>
              <a:t>Utrata energii</a:t>
            </a:r>
          </a:p>
          <a:p>
            <a:pPr>
              <a:buAutoNum type="arabicParenR"/>
            </a:pPr>
            <a:r>
              <a:rPr lang="pl-PL" dirty="0">
                <a:latin typeface="Georgia" panose="02040502050405020303" pitchFamily="18" charset="0"/>
              </a:rPr>
              <a:t>Zmiana apetytu lub wagi ciała</a:t>
            </a:r>
          </a:p>
          <a:p>
            <a:pPr>
              <a:buAutoNum type="arabicParenR"/>
            </a:pPr>
            <a:r>
              <a:rPr lang="pl-PL" dirty="0">
                <a:latin typeface="Georgia" panose="02040502050405020303" pitchFamily="18" charset="0"/>
              </a:rPr>
              <a:t>Zaburzenia snu</a:t>
            </a:r>
          </a:p>
          <a:p>
            <a:endParaRPr lang="pl-PL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556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6E6250-BB81-4C21-82C3-35F57591A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0" y="973668"/>
            <a:ext cx="9634330" cy="706964"/>
          </a:xfrm>
        </p:spPr>
        <p:txBody>
          <a:bodyPr/>
          <a:lstStyle/>
          <a:p>
            <a:pPr algn="ctr"/>
            <a:r>
              <a:rPr lang="pl-PL" sz="4400" dirty="0">
                <a:latin typeface="Georgia" panose="02040502050405020303" pitchFamily="18" charset="0"/>
              </a:rPr>
              <a:t>ĆWICZENIE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47604A-871E-41F6-88C7-CB1EA95BB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64904"/>
            <a:ext cx="12192000" cy="4393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2400" b="1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pl-PL" sz="2400" b="1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pl-PL" sz="2400" b="1" dirty="0">
                <a:latin typeface="Georgia" panose="02040502050405020303" pitchFamily="18" charset="0"/>
              </a:rPr>
              <a:t>Co pomyślę, gdy uczeń w trakcie lekcji w reakcji na ocenę niedostateczną podniesie na mnie głos i wyjdzie z klasy trzaskając drzwiami?</a:t>
            </a:r>
          </a:p>
        </p:txBody>
      </p:sp>
    </p:spTree>
    <p:extLst>
      <p:ext uri="{BB962C8B-B14F-4D97-AF65-F5344CB8AC3E}">
        <p14:creationId xmlns:p14="http://schemas.microsoft.com/office/powerpoint/2010/main" val="1871851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B9892D-F1AB-43E8-809D-FF3E532B5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60104"/>
            <a:ext cx="12192000" cy="4697896"/>
          </a:xfrm>
        </p:spPr>
        <p:txBody>
          <a:bodyPr/>
          <a:lstStyle/>
          <a:p>
            <a:r>
              <a:rPr lang="pl-PL" dirty="0">
                <a:latin typeface="Georgia" panose="02040502050405020303" pitchFamily="18" charset="0"/>
              </a:rPr>
              <a:t>Teraz dam mu nauczkę</a:t>
            </a:r>
          </a:p>
          <a:p>
            <a:r>
              <a:rPr lang="pl-PL" dirty="0">
                <a:latin typeface="Georgia" panose="02040502050405020303" pitchFamily="18" charset="0"/>
              </a:rPr>
              <a:t>Jak można tak się zachowywać</a:t>
            </a:r>
          </a:p>
          <a:p>
            <a:r>
              <a:rPr lang="pl-PL" dirty="0">
                <a:latin typeface="Georgia" panose="02040502050405020303" pitchFamily="18" charset="0"/>
              </a:rPr>
              <a:t>Pożałuje tego</a:t>
            </a:r>
          </a:p>
          <a:p>
            <a:r>
              <a:rPr lang="pl-PL" dirty="0">
                <a:latin typeface="Georgia" panose="02040502050405020303" pitchFamily="18" charset="0"/>
              </a:rPr>
              <a:t>Co za gówniarz</a:t>
            </a:r>
          </a:p>
          <a:p>
            <a:r>
              <a:rPr lang="pl-PL" dirty="0">
                <a:latin typeface="Georgia" panose="02040502050405020303" pitchFamily="18" charset="0"/>
              </a:rPr>
              <a:t>Nie ma prawa mnie tak traktować</a:t>
            </a:r>
          </a:p>
          <a:p>
            <a:pPr marL="1371600" lvl="3" indent="0">
              <a:buNone/>
            </a:pPr>
            <a:r>
              <a:rPr lang="pl-PL" dirty="0">
                <a:latin typeface="Georgia" panose="02040502050405020303" pitchFamily="18" charset="0"/>
              </a:rPr>
              <a:t>					</a:t>
            </a:r>
            <a:r>
              <a:rPr lang="pl-PL" sz="2000" dirty="0">
                <a:latin typeface="Georgia" panose="02040502050405020303" pitchFamily="18" charset="0"/>
              </a:rPr>
              <a:t>		</a:t>
            </a:r>
            <a:r>
              <a:rPr lang="pl-PL" sz="2400" b="1" dirty="0">
                <a:latin typeface="Georgia" panose="02040502050405020303" pitchFamily="18" charset="0"/>
              </a:rPr>
              <a:t>Czy może…</a:t>
            </a:r>
          </a:p>
          <a:p>
            <a:pPr marL="1371600" lvl="3" indent="0">
              <a:buNone/>
            </a:pPr>
            <a:endParaRPr lang="pl-PL" b="1" dirty="0">
              <a:latin typeface="Georgia" panose="02040502050405020303" pitchFamily="18" charset="0"/>
            </a:endParaRPr>
          </a:p>
          <a:p>
            <a:r>
              <a:rPr lang="pl-PL" dirty="0">
                <a:latin typeface="Georgia" panose="02040502050405020303" pitchFamily="18" charset="0"/>
              </a:rPr>
              <a:t>Co takiego się stało, że tak zareagował</a:t>
            </a:r>
          </a:p>
          <a:p>
            <a:r>
              <a:rPr lang="pl-PL" dirty="0">
                <a:latin typeface="Georgia" panose="02040502050405020303" pitchFamily="18" charset="0"/>
              </a:rPr>
              <a:t>Muszę z nim o tym spokojnie porozmawiać</a:t>
            </a:r>
          </a:p>
          <a:p>
            <a:r>
              <a:rPr lang="pl-PL" dirty="0">
                <a:latin typeface="Georgia" panose="02040502050405020303" pitchFamily="18" charset="0"/>
              </a:rPr>
              <a:t>Może ma jakieś problemy</a:t>
            </a:r>
          </a:p>
          <a:p>
            <a:pPr marL="0" indent="0">
              <a:buNone/>
            </a:pPr>
            <a:endParaRPr lang="pl-PL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64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836D58-4F02-448F-A8C6-B42E3BCFC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dirty="0">
                <a:latin typeface="Georgia" panose="02040502050405020303" pitchFamily="18" charset="0"/>
              </a:rPr>
              <a:t>PRZYKŁAD 1</a:t>
            </a:r>
            <a:endParaRPr lang="pl-PL" dirty="0">
              <a:latin typeface="Georgia" panose="02040502050405020303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BF954B-4BCE-4874-A0B9-1232EEFB8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72139"/>
            <a:ext cx="12192000" cy="44858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24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pl-PL" sz="24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pl-PL" sz="2400" dirty="0">
                <a:latin typeface="Georgia" panose="02040502050405020303" pitchFamily="18" charset="0"/>
              </a:rPr>
              <a:t>W czasie przerwy nauczyciel zauważa bójkę między dwoma uczniami – podchodzi, przerywa, wymierza konsekwencje. Okazuje się, że przyczyną zajścia była złość jednego     z uczniów ponieważ został wcześniej obrażony. Nauczyciel mówi – nie powinieneś tak się zachowywać, poniesiesz karę.</a:t>
            </a:r>
          </a:p>
        </p:txBody>
      </p:sp>
    </p:spTree>
    <p:extLst>
      <p:ext uri="{BB962C8B-B14F-4D97-AF65-F5344CB8AC3E}">
        <p14:creationId xmlns:p14="http://schemas.microsoft.com/office/powerpoint/2010/main" val="3584719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C5560B-022B-463A-BFB6-EA78F9251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dirty="0">
                <a:latin typeface="Georgia" panose="02040502050405020303" pitchFamily="18" charset="0"/>
              </a:rPr>
              <a:t>PRZYKŁAD 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DC6E28-0833-4C2F-B225-0B117106F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45635"/>
            <a:ext cx="12192000" cy="45123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24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pl-PL" sz="24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pl-PL" sz="2400" dirty="0">
                <a:latin typeface="Georgia" panose="02040502050405020303" pitchFamily="18" charset="0"/>
              </a:rPr>
              <a:t>Uczeń „piątkowy” po otrzymaniu oceny dostatecznej zaczyna płakać – Nauczyciel: Uspokój się, to nie powód żeby tak przeżywać.</a:t>
            </a:r>
          </a:p>
        </p:txBody>
      </p:sp>
    </p:spTree>
    <p:extLst>
      <p:ext uri="{BB962C8B-B14F-4D97-AF65-F5344CB8AC3E}">
        <p14:creationId xmlns:p14="http://schemas.microsoft.com/office/powerpoint/2010/main" val="1644618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B2FF4F-FE5A-42F0-879C-8E96248E3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6" y="973668"/>
            <a:ext cx="11198087" cy="1000906"/>
          </a:xfrm>
        </p:spPr>
        <p:txBody>
          <a:bodyPr/>
          <a:lstStyle/>
          <a:p>
            <a:pPr algn="ctr"/>
            <a:r>
              <a:rPr lang="pl-PL" dirty="0">
                <a:latin typeface="Georgia" panose="02040502050405020303" pitchFamily="18" charset="0"/>
              </a:rPr>
              <a:t>REAKCJE DOROSŁYCH NA EMOCJE NASTOLATKA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DAA9C8-4FEA-49A2-A2A5-A44086C2B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58887"/>
            <a:ext cx="12192000" cy="4499113"/>
          </a:xfrm>
        </p:spPr>
        <p:txBody>
          <a:bodyPr/>
          <a:lstStyle/>
          <a:p>
            <a:endParaRPr lang="pl-PL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pl-PL" dirty="0">
              <a:latin typeface="Georgia" panose="02040502050405020303" pitchFamily="18" charset="0"/>
            </a:endParaRPr>
          </a:p>
          <a:p>
            <a:r>
              <a:rPr lang="pl-PL" sz="2000" dirty="0">
                <a:latin typeface="Georgia" panose="02040502050405020303" pitchFamily="18" charset="0"/>
              </a:rPr>
              <a:t>Zaprzeczanie – „Nic wielkiego się nie stało”, „Przestań robić z siebie ofiarę”, „Nie bądź dzieckiem”</a:t>
            </a:r>
          </a:p>
          <a:p>
            <a:r>
              <a:rPr lang="pl-PL" sz="2000" dirty="0">
                <a:latin typeface="Georgia" panose="02040502050405020303" pitchFamily="18" charset="0"/>
              </a:rPr>
              <a:t>Zawstydzanie – „Przejrzyj się w lustrze, zobacz jak ty wyglądasz, co z ciebie za facet”</a:t>
            </a:r>
          </a:p>
          <a:p>
            <a:r>
              <a:rPr lang="pl-PL" sz="2000" dirty="0">
                <a:latin typeface="Georgia" panose="02040502050405020303" pitchFamily="18" charset="0"/>
              </a:rPr>
              <a:t>Unieważnianie – „Jesteś przewrażliwiona”, „Przez hormony dziwnie się zachowujesz”, „To tylko okres dorastania”</a:t>
            </a:r>
          </a:p>
          <a:p>
            <a:r>
              <a:rPr lang="pl-PL" sz="2000" dirty="0">
                <a:latin typeface="Georgia" panose="02040502050405020303" pitchFamily="18" charset="0"/>
              </a:rPr>
              <a:t>Krytyka – „Zastanów się nad sobą, jesteś totalnie zdemoralizowany”</a:t>
            </a:r>
          </a:p>
          <a:p>
            <a:r>
              <a:rPr lang="pl-PL" sz="2000" dirty="0">
                <a:latin typeface="Georgia" panose="02040502050405020303" pitchFamily="18" charset="0"/>
              </a:rPr>
              <a:t>Bagatelizowanie – „Zaraz mu przejdzie”, „To nic wielkiego”</a:t>
            </a:r>
          </a:p>
        </p:txBody>
      </p:sp>
    </p:spTree>
    <p:extLst>
      <p:ext uri="{BB962C8B-B14F-4D97-AF65-F5344CB8AC3E}">
        <p14:creationId xmlns:p14="http://schemas.microsoft.com/office/powerpoint/2010/main" val="1237374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BE5707-E8D8-4E2A-BB01-E37571564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7" y="973668"/>
            <a:ext cx="9925877" cy="706964"/>
          </a:xfrm>
        </p:spPr>
        <p:txBody>
          <a:bodyPr/>
          <a:lstStyle/>
          <a:p>
            <a:pPr algn="ctr"/>
            <a:r>
              <a:rPr lang="pl-PL" dirty="0">
                <a:latin typeface="Georgia" panose="02040502050405020303" pitchFamily="18" charset="0"/>
              </a:rPr>
              <a:t>ADEKWATNE ODPOWIEDZI NA EMOCJE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7B83AE-DFB5-4A1B-96EC-DFF3732D7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46852"/>
            <a:ext cx="12192000" cy="4711148"/>
          </a:xfrm>
        </p:spPr>
        <p:txBody>
          <a:bodyPr/>
          <a:lstStyle/>
          <a:p>
            <a:endParaRPr lang="pl-PL" dirty="0">
              <a:latin typeface="Georgia" panose="02040502050405020303" pitchFamily="18" charset="0"/>
            </a:endParaRPr>
          </a:p>
          <a:p>
            <a:r>
              <a:rPr lang="pl-PL" dirty="0">
                <a:latin typeface="Georgia" panose="02040502050405020303" pitchFamily="18" charset="0"/>
              </a:rPr>
              <a:t>Akceptacja – Akceptuję emocje nastolatka, to jak mógł się poczuć w danej sytuacji: „Akceptuję to, że się zdenerwowałaś, porozmawiajmy o tym w jaki sposób następnym razem możesz się zachować w takiej sytuacji”.</a:t>
            </a:r>
          </a:p>
          <a:p>
            <a:r>
              <a:rPr lang="pl-PL" dirty="0">
                <a:latin typeface="Georgia" panose="02040502050405020303" pitchFamily="18" charset="0"/>
              </a:rPr>
              <a:t>Zrozumienie – Wykazujemy zrozumienie dla emocji i sposobu przeżywania sytuacji przez nastolatka: „Rozumiem, że sytuacja, w której poczułeś się niesprawiedliwie oceniony, mogła wywołać u Ciebie złość”. </a:t>
            </a:r>
          </a:p>
          <a:p>
            <a:r>
              <a:rPr lang="pl-PL" dirty="0">
                <a:latin typeface="Georgia" panose="02040502050405020303" pitchFamily="18" charset="0"/>
              </a:rPr>
              <a:t>Zainteresowanie – Zależy nam na jak najlepszym zrozumieniu przyczyn emocji oraz zachowań dziecka: „Pozwól mi zrozumieć co przyczyniło się do takiej reakcji”.</a:t>
            </a:r>
          </a:p>
          <a:p>
            <a:r>
              <a:rPr lang="pl-PL" dirty="0">
                <a:latin typeface="Georgia" panose="02040502050405020303" pitchFamily="18" charset="0"/>
              </a:rPr>
              <a:t>Troska – Wykazujemy niepokój o nastolatka: „Martwi mnie to, że od jakiegoś czasu częściej jesteś smutna, możemy o tym porozmawiać”?</a:t>
            </a:r>
          </a:p>
          <a:p>
            <a:r>
              <a:rPr lang="pl-PL" dirty="0">
                <a:latin typeface="Georgia" panose="02040502050405020303" pitchFamily="18" charset="0"/>
              </a:rPr>
              <a:t>Empatia – Odnosimy się w sposób współczujący, rozumiejący do emocji nastolatka: „Wydaje mi się, że w tej sytuacji mógłbym się poczuć podobnie do ciebie”.</a:t>
            </a:r>
          </a:p>
          <a:p>
            <a:r>
              <a:rPr lang="pl-PL" dirty="0">
                <a:latin typeface="Georgia" panose="02040502050405020303" pitchFamily="18" charset="0"/>
              </a:rPr>
              <a:t>Szukanie pozytywów – Czy jest coś w zaistniałej sytuacji za co możemy ucznia pochwalić: „Bardzo się cieszę, że po tym jak się zdenerwowałeś i wyszedłeś z klasy udało ci się uspokoić, jestem z ciebie dumny”.</a:t>
            </a:r>
          </a:p>
        </p:txBody>
      </p:sp>
    </p:spTree>
    <p:extLst>
      <p:ext uri="{BB962C8B-B14F-4D97-AF65-F5344CB8AC3E}">
        <p14:creationId xmlns:p14="http://schemas.microsoft.com/office/powerpoint/2010/main" val="4083071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3C7E3D-9846-411D-8365-B2EBEE134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973668"/>
            <a:ext cx="9939129" cy="868384"/>
          </a:xfrm>
        </p:spPr>
        <p:txBody>
          <a:bodyPr/>
          <a:lstStyle/>
          <a:p>
            <a:pPr algn="ctr"/>
            <a:r>
              <a:rPr lang="pl-PL" sz="4400" dirty="0">
                <a:latin typeface="Georgia" panose="02040502050405020303" pitchFamily="18" charset="0"/>
              </a:rPr>
              <a:t>CO MYŚLI NASTOLATEK…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74A0AF-1341-43D2-A7D0-D0C7F0339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05878"/>
            <a:ext cx="12192000" cy="4552122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Georgia" panose="02040502050405020303" pitchFamily="18" charset="0"/>
              </a:rPr>
              <a:t>	            </a:t>
            </a:r>
            <a:r>
              <a:rPr lang="pl-PL" sz="2000" b="1" dirty="0">
                <a:latin typeface="Georgia" panose="02040502050405020303" pitchFamily="18" charset="0"/>
              </a:rPr>
              <a:t>Co słyszy nastolatek:									Co myśli nastolatek:</a:t>
            </a:r>
          </a:p>
          <a:p>
            <a:pPr marL="0" indent="0">
              <a:buNone/>
            </a:pPr>
            <a:endParaRPr lang="pl-PL" dirty="0">
              <a:latin typeface="Georgia" panose="02040502050405020303" pitchFamily="18" charset="0"/>
            </a:endParaRPr>
          </a:p>
          <a:p>
            <a:pPr>
              <a:buFontTx/>
              <a:buChar char="-"/>
            </a:pPr>
            <a:r>
              <a:rPr lang="pl-PL" dirty="0">
                <a:latin typeface="Georgia" panose="02040502050405020303" pitchFamily="18" charset="0"/>
              </a:rPr>
              <a:t>Nawet taki łatwy sprawdzian zawaliłeś								     Jestem beznadziejny</a:t>
            </a:r>
          </a:p>
          <a:p>
            <a:pPr>
              <a:buFontTx/>
              <a:buChar char="-"/>
            </a:pPr>
            <a:r>
              <a:rPr lang="pl-PL" dirty="0">
                <a:latin typeface="Georgia" panose="02040502050405020303" pitchFamily="18" charset="0"/>
              </a:rPr>
              <a:t>W związku z tym, że masz problemy psychiczne,					Nigdzie nie ma dla mnie miejsca</a:t>
            </a:r>
          </a:p>
          <a:p>
            <a:pPr marL="0" indent="0">
              <a:buNone/>
            </a:pPr>
            <a:r>
              <a:rPr lang="pl-PL" dirty="0">
                <a:latin typeface="Georgia" panose="02040502050405020303" pitchFamily="18" charset="0"/>
              </a:rPr>
              <a:t>zastanów się nad zmianą szkoły żeby nam nie psuć opinii</a:t>
            </a:r>
          </a:p>
          <a:p>
            <a:pPr>
              <a:buFontTx/>
              <a:buChar char="-"/>
            </a:pPr>
            <a:r>
              <a:rPr lang="pl-PL" dirty="0">
                <a:latin typeface="Georgia" panose="02040502050405020303" pitchFamily="18" charset="0"/>
              </a:rPr>
              <a:t>Przestań zwalać wszystko na depresję							         Nikt mnie nie rozumie</a:t>
            </a:r>
          </a:p>
          <a:p>
            <a:pPr>
              <a:buFontTx/>
              <a:buChar char="-"/>
            </a:pPr>
            <a:r>
              <a:rPr lang="pl-PL" dirty="0">
                <a:latin typeface="Georgia" panose="02040502050405020303" pitchFamily="18" charset="0"/>
              </a:rPr>
              <a:t>Pomyśl chwilę zanim cokolwiek powiesz								          Jestem głupi</a:t>
            </a:r>
          </a:p>
          <a:p>
            <a:pPr>
              <a:buFontTx/>
              <a:buChar char="-"/>
            </a:pPr>
            <a:r>
              <a:rPr lang="pl-PL" dirty="0">
                <a:latin typeface="Georgia" panose="02040502050405020303" pitchFamily="18" charset="0"/>
              </a:rPr>
              <a:t>Weź się w garść													Z niczym sobie nie radzę</a:t>
            </a:r>
          </a:p>
          <a:p>
            <a:pPr>
              <a:buFontTx/>
              <a:buChar char="-"/>
            </a:pPr>
            <a:r>
              <a:rPr lang="pl-PL" dirty="0">
                <a:latin typeface="Georgia" panose="02040502050405020303" pitchFamily="18" charset="0"/>
              </a:rPr>
              <a:t>Tylko z tobą mam problem w tej klasie								       Jestem najgorszy</a:t>
            </a:r>
          </a:p>
          <a:p>
            <a:pPr>
              <a:buFontTx/>
              <a:buChar char="-"/>
            </a:pPr>
            <a:endParaRPr lang="pl-PL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511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004A74-E0A2-43E1-ACA3-EAF303A4D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66123"/>
            <a:ext cx="12192000" cy="4591878"/>
          </a:xfrm>
        </p:spPr>
        <p:txBody>
          <a:bodyPr/>
          <a:lstStyle/>
          <a:p>
            <a:pPr marL="0" indent="0" algn="ctr">
              <a:buNone/>
            </a:pPr>
            <a:endParaRPr lang="pl-PL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pl-PL" sz="2400" dirty="0">
                <a:latin typeface="Georgia" panose="02040502050405020303" pitchFamily="18" charset="0"/>
              </a:rPr>
              <a:t>Depresja – choroba ciała czy duszy?</a:t>
            </a:r>
          </a:p>
          <a:p>
            <a:pPr marL="0" indent="0" algn="ctr">
              <a:buNone/>
            </a:pPr>
            <a:r>
              <a:rPr lang="pl-PL" sz="2400" dirty="0">
                <a:latin typeface="Georgia" panose="02040502050405020303" pitchFamily="18" charset="0"/>
              </a:rPr>
              <a:t>Czym karmi się depresja?</a:t>
            </a:r>
          </a:p>
          <a:p>
            <a:pPr marL="0" indent="0" algn="ctr">
              <a:buNone/>
            </a:pPr>
            <a:r>
              <a:rPr lang="pl-PL" sz="2400" dirty="0">
                <a:latin typeface="Georgia" panose="02040502050405020303" pitchFamily="18" charset="0"/>
              </a:rPr>
              <a:t>Jak rozpoznać trwający proces depresyjny?</a:t>
            </a:r>
          </a:p>
          <a:p>
            <a:pPr marL="0" indent="0" algn="ctr">
              <a:buNone/>
            </a:pPr>
            <a:r>
              <a:rPr lang="pl-PL" sz="2400" dirty="0">
                <a:latin typeface="Georgia" panose="02040502050405020303" pitchFamily="18" charset="0"/>
              </a:rPr>
              <a:t>Czym depresja różni się od złamania nogi?</a:t>
            </a:r>
          </a:p>
          <a:p>
            <a:pPr marL="0" indent="0" algn="ctr">
              <a:buNone/>
            </a:pPr>
            <a:r>
              <a:rPr lang="pl-PL" sz="2400" dirty="0">
                <a:latin typeface="Georgia" panose="02040502050405020303" pitchFamily="18" charset="0"/>
              </a:rPr>
              <a:t>Jak myśli nastolatek w depresji?</a:t>
            </a:r>
          </a:p>
          <a:p>
            <a:pPr marL="0" indent="0" algn="ctr">
              <a:buNone/>
            </a:pPr>
            <a:r>
              <a:rPr lang="pl-PL" sz="2400" dirty="0">
                <a:latin typeface="Georgia" panose="02040502050405020303" pitchFamily="18" charset="0"/>
              </a:rPr>
              <a:t>Dlaczego młodzież wybiera śmierć?</a:t>
            </a:r>
          </a:p>
          <a:p>
            <a:pPr marL="0" indent="0" algn="ctr">
              <a:buNone/>
            </a:pPr>
            <a:r>
              <a:rPr lang="pl-PL" sz="2400" dirty="0">
                <a:latin typeface="Georgia" panose="02040502050405020303" pitchFamily="18" charset="0"/>
              </a:rPr>
              <a:t>Czy jesteśmy bezsilni?</a:t>
            </a:r>
          </a:p>
          <a:p>
            <a:endParaRPr lang="pl-PL" dirty="0">
              <a:latin typeface="Georgia" panose="02040502050405020303" pitchFamily="18" charset="0"/>
            </a:endParaRPr>
          </a:p>
          <a:p>
            <a:endParaRPr lang="pl-PL" dirty="0">
              <a:latin typeface="Georgia" panose="02040502050405020303" pitchFamily="18" charset="0"/>
            </a:endParaRPr>
          </a:p>
          <a:p>
            <a:endParaRPr lang="pl-PL" dirty="0">
              <a:latin typeface="Georgia" panose="02040502050405020303" pitchFamily="18" charset="0"/>
            </a:endParaRPr>
          </a:p>
          <a:p>
            <a:endParaRPr lang="pl-PL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5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F9ED43-ADEC-46A5-94F2-A246087D7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65" y="973668"/>
            <a:ext cx="9462051" cy="706964"/>
          </a:xfrm>
        </p:spPr>
        <p:txBody>
          <a:bodyPr/>
          <a:lstStyle/>
          <a:p>
            <a:pPr algn="ctr"/>
            <a:r>
              <a:rPr lang="pl-PL" sz="4000" dirty="0">
                <a:latin typeface="Georgia" panose="02040502050405020303" pitchFamily="18" charset="0"/>
              </a:rPr>
              <a:t>SPOSÓB MYŚLENIA W DEPRESJI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F72852-E953-4D76-8D34-10A11D02A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72139"/>
            <a:ext cx="12192000" cy="4485861"/>
          </a:xfrm>
        </p:spPr>
        <p:txBody>
          <a:bodyPr/>
          <a:lstStyle/>
          <a:p>
            <a:r>
              <a:rPr lang="pl-PL" dirty="0" err="1">
                <a:latin typeface="Georgia" panose="02040502050405020303" pitchFamily="18" charset="0"/>
              </a:rPr>
              <a:t>Samoobwinianie</a:t>
            </a:r>
            <a:endParaRPr lang="pl-PL" dirty="0">
              <a:latin typeface="Georgia" panose="02040502050405020303" pitchFamily="18" charset="0"/>
            </a:endParaRPr>
          </a:p>
          <a:p>
            <a:r>
              <a:rPr lang="pl-PL" dirty="0">
                <a:latin typeface="Georgia" panose="02040502050405020303" pitchFamily="18" charset="0"/>
              </a:rPr>
              <a:t>Poczucie gorszości</a:t>
            </a:r>
          </a:p>
          <a:p>
            <a:r>
              <a:rPr lang="pl-PL" dirty="0">
                <a:latin typeface="Georgia" panose="02040502050405020303" pitchFamily="18" charset="0"/>
              </a:rPr>
              <a:t>Brak nadziei na przyszłość – poczucie beznadziejności</a:t>
            </a:r>
          </a:p>
          <a:p>
            <a:r>
              <a:rPr lang="pl-PL" dirty="0">
                <a:latin typeface="Georgia" panose="02040502050405020303" pitchFamily="18" charset="0"/>
              </a:rPr>
              <a:t>Zero-jedynkowe postrzeganie rzeczywistości</a:t>
            </a:r>
          </a:p>
          <a:p>
            <a:r>
              <a:rPr lang="pl-PL" dirty="0">
                <a:latin typeface="Georgia" panose="02040502050405020303" pitchFamily="18" charset="0"/>
              </a:rPr>
              <a:t>Brak poczucia sprawstwa</a:t>
            </a:r>
          </a:p>
          <a:p>
            <a:r>
              <a:rPr lang="pl-PL" dirty="0">
                <a:latin typeface="Georgia" panose="02040502050405020303" pitchFamily="18" charset="0"/>
              </a:rPr>
              <a:t>Nikt mnie nie rozumie</a:t>
            </a:r>
          </a:p>
          <a:p>
            <a:r>
              <a:rPr lang="pl-PL" dirty="0">
                <a:latin typeface="Georgia" panose="02040502050405020303" pitchFamily="18" charset="0"/>
              </a:rPr>
              <a:t>Nikt mnie nie lubi</a:t>
            </a:r>
          </a:p>
          <a:p>
            <a:r>
              <a:rPr lang="pl-PL" dirty="0">
                <a:latin typeface="Georgia" panose="02040502050405020303" pitchFamily="18" charset="0"/>
              </a:rPr>
              <a:t>Postrzeganie wszystkiego w czarnych barwach</a:t>
            </a:r>
          </a:p>
          <a:p>
            <a:r>
              <a:rPr lang="pl-PL" dirty="0">
                <a:latin typeface="Georgia" panose="02040502050405020303" pitchFamily="18" charset="0"/>
              </a:rPr>
              <a:t>Jestem ciężarem dla innych</a:t>
            </a:r>
          </a:p>
          <a:p>
            <a:r>
              <a:rPr lang="pl-PL" dirty="0">
                <a:latin typeface="Georgia" panose="02040502050405020303" pitchFamily="18" charset="0"/>
              </a:rPr>
              <a:t>Śmierć będzie dla mnie ulgą</a:t>
            </a:r>
          </a:p>
        </p:txBody>
      </p:sp>
    </p:spTree>
    <p:extLst>
      <p:ext uri="{BB962C8B-B14F-4D97-AF65-F5344CB8AC3E}">
        <p14:creationId xmlns:p14="http://schemas.microsoft.com/office/powerpoint/2010/main" val="3770111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7ADB4E-A5EF-476B-AFBD-FAE0502B9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973667"/>
            <a:ext cx="11741425" cy="961149"/>
          </a:xfrm>
        </p:spPr>
        <p:txBody>
          <a:bodyPr/>
          <a:lstStyle/>
          <a:p>
            <a:r>
              <a:rPr lang="pl-PL" sz="3400" dirty="0">
                <a:latin typeface="Georgia" panose="02040502050405020303" pitchFamily="18" charset="0"/>
              </a:rPr>
              <a:t>SAMOBÓJSTWO JAKO KONSEKWENCJA MYŚLENIA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95006B-9448-4829-B658-54A3CE58B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32383"/>
            <a:ext cx="12192000" cy="4525617"/>
          </a:xfrm>
        </p:spPr>
        <p:txBody>
          <a:bodyPr/>
          <a:lstStyle/>
          <a:p>
            <a:r>
              <a:rPr lang="pl-PL" dirty="0">
                <a:latin typeface="Georgia" panose="02040502050405020303" pitchFamily="18" charset="0"/>
              </a:rPr>
              <a:t>Silne zawężenie możliwości egzystencjalnych</a:t>
            </a:r>
          </a:p>
          <a:p>
            <a:r>
              <a:rPr lang="pl-PL" dirty="0">
                <a:latin typeface="Georgia" panose="02040502050405020303" pitchFamily="18" charset="0"/>
              </a:rPr>
              <a:t>Brak nadziei na przyszłość</a:t>
            </a:r>
          </a:p>
          <a:p>
            <a:r>
              <a:rPr lang="pl-PL" dirty="0">
                <a:latin typeface="Georgia" panose="02040502050405020303" pitchFamily="18" charset="0"/>
              </a:rPr>
              <a:t>Cierpienie psychiczne nie do zniesienia</a:t>
            </a:r>
          </a:p>
          <a:p>
            <a:r>
              <a:rPr lang="pl-PL" dirty="0">
                <a:latin typeface="Georgia" panose="02040502050405020303" pitchFamily="18" charset="0"/>
              </a:rPr>
              <a:t>„Ból duszy związany z niezaspokojeniem podstawowych potrzeb życiowych”</a:t>
            </a:r>
          </a:p>
          <a:p>
            <a:r>
              <a:rPr lang="pl-PL" dirty="0">
                <a:latin typeface="Georgia" panose="02040502050405020303" pitchFamily="18" charset="0"/>
              </a:rPr>
              <a:t>Nagła, impulsywna reakcja na stres</a:t>
            </a:r>
          </a:p>
          <a:p>
            <a:r>
              <a:rPr lang="pl-PL" dirty="0">
                <a:latin typeface="Georgia" panose="02040502050405020303" pitchFamily="18" charset="0"/>
              </a:rPr>
              <a:t>Brak postrzeganych możliwości na poradzenie sobie z problemem</a:t>
            </a:r>
          </a:p>
          <a:p>
            <a:r>
              <a:rPr lang="pl-PL" dirty="0">
                <a:latin typeface="Georgia" panose="02040502050405020303" pitchFamily="18" charset="0"/>
              </a:rPr>
              <a:t>Potrzeba „ucieczki”</a:t>
            </a:r>
          </a:p>
          <a:p>
            <a:r>
              <a:rPr lang="pl-PL" dirty="0">
                <a:latin typeface="Georgia" panose="02040502050405020303" pitchFamily="18" charset="0"/>
              </a:rPr>
              <a:t>Bycie ciężarem dla najbliższych</a:t>
            </a:r>
          </a:p>
          <a:p>
            <a:endParaRPr lang="pl-PL" dirty="0">
              <a:latin typeface="Georgia" panose="02040502050405020303" pitchFamily="18" charset="0"/>
            </a:endParaRPr>
          </a:p>
          <a:p>
            <a:endParaRPr lang="pl-PL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090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AC6A07-3389-47E6-91F2-E542487F1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901148"/>
            <a:ext cx="9939129" cy="927652"/>
          </a:xfrm>
        </p:spPr>
        <p:txBody>
          <a:bodyPr/>
          <a:lstStyle/>
          <a:p>
            <a:pPr algn="ctr"/>
            <a:r>
              <a:rPr lang="pl-PL" sz="4000" dirty="0">
                <a:latin typeface="Georgia" panose="02040502050405020303" pitchFamily="18" charset="0"/>
              </a:rPr>
              <a:t>ROLA OTOCZENIA?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7CE40B-0E79-4D27-B25D-F50204872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58887"/>
            <a:ext cx="12192000" cy="4499113"/>
          </a:xfrm>
        </p:spPr>
        <p:txBody>
          <a:bodyPr/>
          <a:lstStyle/>
          <a:p>
            <a:pPr marL="0" indent="0" algn="ctr">
              <a:buNone/>
            </a:pPr>
            <a:r>
              <a:rPr lang="pl-PL" sz="2400" b="1" dirty="0">
                <a:latin typeface="Georgia" panose="02040502050405020303" pitchFamily="18" charset="0"/>
              </a:rPr>
              <a:t>1) Profilaktyka:</a:t>
            </a:r>
            <a:r>
              <a:rPr lang="pl-PL" sz="2000" b="1" dirty="0">
                <a:latin typeface="Georgia" panose="02040502050405020303" pitchFamily="18" charset="0"/>
              </a:rPr>
              <a:t> </a:t>
            </a:r>
          </a:p>
          <a:p>
            <a:endParaRPr lang="pl-PL" dirty="0">
              <a:latin typeface="Georgia" panose="02040502050405020303" pitchFamily="18" charset="0"/>
            </a:endParaRPr>
          </a:p>
          <a:p>
            <a:r>
              <a:rPr lang="pl-PL" u="sng" dirty="0">
                <a:latin typeface="Georgia" panose="02040502050405020303" pitchFamily="18" charset="0"/>
              </a:rPr>
              <a:t>Bezwarunkowa</a:t>
            </a:r>
            <a:r>
              <a:rPr lang="pl-PL" dirty="0">
                <a:latin typeface="Georgia" panose="02040502050405020303" pitchFamily="18" charset="0"/>
              </a:rPr>
              <a:t> Akceptacja</a:t>
            </a:r>
          </a:p>
          <a:p>
            <a:r>
              <a:rPr lang="pl-PL" dirty="0">
                <a:latin typeface="Georgia" panose="02040502050405020303" pitchFamily="18" charset="0"/>
              </a:rPr>
              <a:t>Rozumienie</a:t>
            </a:r>
          </a:p>
          <a:p>
            <a:r>
              <a:rPr lang="pl-PL" dirty="0">
                <a:latin typeface="Georgia" panose="02040502050405020303" pitchFamily="18" charset="0"/>
              </a:rPr>
              <a:t>Relacja</a:t>
            </a:r>
          </a:p>
          <a:p>
            <a:r>
              <a:rPr lang="pl-PL" dirty="0">
                <a:latin typeface="Georgia" panose="02040502050405020303" pitchFamily="18" charset="0"/>
              </a:rPr>
              <a:t>Wsparcie</a:t>
            </a:r>
          </a:p>
          <a:p>
            <a:r>
              <a:rPr lang="pl-PL" dirty="0">
                <a:latin typeface="Georgia" panose="02040502050405020303" pitchFamily="18" charset="0"/>
              </a:rPr>
              <a:t>Nastawienie</a:t>
            </a:r>
          </a:p>
          <a:p>
            <a:r>
              <a:rPr lang="pl-PL" dirty="0">
                <a:latin typeface="Georgia" panose="02040502050405020303" pitchFamily="18" charset="0"/>
              </a:rPr>
              <a:t>Czujność</a:t>
            </a:r>
          </a:p>
          <a:p>
            <a:r>
              <a:rPr lang="pl-PL" dirty="0">
                <a:latin typeface="Georgia" panose="02040502050405020303" pitchFamily="18" charset="0"/>
              </a:rPr>
              <a:t>Wzmacnianie i budowanie samooceny</a:t>
            </a:r>
          </a:p>
          <a:p>
            <a:r>
              <a:rPr lang="pl-PL" dirty="0">
                <a:latin typeface="Georgia" panose="02040502050405020303" pitchFamily="18" charset="0"/>
              </a:rPr>
              <a:t>Zwiększanie świadomości</a:t>
            </a:r>
          </a:p>
          <a:p>
            <a:endParaRPr lang="pl-PL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pl-PL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pl-PL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pl-PL" sz="2000" b="1" dirty="0">
              <a:latin typeface="Georgia" panose="02040502050405020303" pitchFamily="18" charset="0"/>
            </a:endParaRPr>
          </a:p>
          <a:p>
            <a:endParaRPr lang="pl-PL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630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E113F0-43E6-4C07-A00A-D3172DE8E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05878"/>
            <a:ext cx="12192000" cy="45521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dirty="0">
                <a:latin typeface="Georgia" panose="02040502050405020303" pitchFamily="18" charset="0"/>
              </a:rPr>
              <a:t>2) Postępowanie w depresji:</a:t>
            </a:r>
          </a:p>
          <a:p>
            <a:pPr marL="0" indent="0">
              <a:buNone/>
            </a:pPr>
            <a:endParaRPr lang="pl-PL" dirty="0">
              <a:latin typeface="Georgia" panose="02040502050405020303" pitchFamily="18" charset="0"/>
            </a:endParaRPr>
          </a:p>
          <a:p>
            <a:r>
              <a:rPr lang="pl-PL" dirty="0">
                <a:latin typeface="Georgia" panose="02040502050405020303" pitchFamily="18" charset="0"/>
              </a:rPr>
              <a:t>Szybka reakcja!</a:t>
            </a:r>
          </a:p>
          <a:p>
            <a:r>
              <a:rPr lang="pl-PL" dirty="0">
                <a:latin typeface="Georgia" panose="02040502050405020303" pitchFamily="18" charset="0"/>
              </a:rPr>
              <a:t>Ocena sytuacji w domu</a:t>
            </a:r>
          </a:p>
          <a:p>
            <a:r>
              <a:rPr lang="pl-PL" dirty="0">
                <a:latin typeface="Georgia" panose="02040502050405020303" pitchFamily="18" charset="0"/>
              </a:rPr>
              <a:t>Dostosowanie wymagań</a:t>
            </a:r>
          </a:p>
          <a:p>
            <a:r>
              <a:rPr lang="pl-PL" dirty="0">
                <a:latin typeface="Georgia" panose="02040502050405020303" pitchFamily="18" charset="0"/>
              </a:rPr>
              <a:t>Indywidualne podejście do ucznia</a:t>
            </a:r>
          </a:p>
          <a:p>
            <a:r>
              <a:rPr lang="pl-PL" dirty="0">
                <a:latin typeface="Georgia" panose="02040502050405020303" pitchFamily="18" charset="0"/>
              </a:rPr>
              <a:t>Zdjęcie presji</a:t>
            </a:r>
          </a:p>
          <a:p>
            <a:r>
              <a:rPr lang="pl-PL" dirty="0">
                <a:latin typeface="Georgia" panose="02040502050405020303" pitchFamily="18" charset="0"/>
              </a:rPr>
              <a:t>Życzliwość</a:t>
            </a:r>
          </a:p>
          <a:p>
            <a:r>
              <a:rPr lang="pl-PL" dirty="0">
                <a:latin typeface="Georgia" panose="02040502050405020303" pitchFamily="18" charset="0"/>
              </a:rPr>
              <a:t>Reakcja klasy</a:t>
            </a:r>
          </a:p>
          <a:p>
            <a:r>
              <a:rPr lang="pl-PL" dirty="0">
                <a:latin typeface="Georgia" panose="02040502050405020303" pitchFamily="18" charset="0"/>
              </a:rPr>
              <a:t>Zasady na wypadek kryzysu</a:t>
            </a:r>
          </a:p>
          <a:p>
            <a:endParaRPr lang="pl-PL" dirty="0"/>
          </a:p>
          <a:p>
            <a:endParaRPr lang="pl-PL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865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57FD07-73AB-4DA1-BCB6-7067A42B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0" y="973668"/>
            <a:ext cx="9925879" cy="706964"/>
          </a:xfrm>
        </p:spPr>
        <p:txBody>
          <a:bodyPr/>
          <a:lstStyle/>
          <a:p>
            <a:pPr algn="ctr"/>
            <a:r>
              <a:rPr lang="pl-PL" dirty="0">
                <a:latin typeface="Georgia" panose="02040502050405020303" pitchFamily="18" charset="0"/>
              </a:rPr>
              <a:t>CO POWINNO ZOSTAĆ USTALONE?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8C0CBF-2685-4174-B56A-C71179899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05878"/>
            <a:ext cx="12192000" cy="4552122"/>
          </a:xfrm>
        </p:spPr>
        <p:txBody>
          <a:bodyPr/>
          <a:lstStyle/>
          <a:p>
            <a:endParaRPr lang="pl-PL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pl-PL" dirty="0">
                <a:latin typeface="Georgia" panose="02040502050405020303" pitchFamily="18" charset="0"/>
              </a:rPr>
              <a:t>1) W sytuacji pogorszenia samopoczucia uczeń w każdej chwili może udać się do:</a:t>
            </a:r>
          </a:p>
          <a:p>
            <a:pPr>
              <a:buFontTx/>
              <a:buChar char="-"/>
            </a:pPr>
            <a:r>
              <a:rPr lang="pl-PL" dirty="0">
                <a:latin typeface="Georgia" panose="02040502050405020303" pitchFamily="18" charset="0"/>
              </a:rPr>
              <a:t>Wychowawcy</a:t>
            </a:r>
          </a:p>
          <a:p>
            <a:pPr>
              <a:buFontTx/>
              <a:buChar char="-"/>
            </a:pPr>
            <a:r>
              <a:rPr lang="pl-PL" dirty="0">
                <a:latin typeface="Georgia" panose="02040502050405020303" pitchFamily="18" charset="0"/>
              </a:rPr>
              <a:t>Psychologa szkolnego</a:t>
            </a:r>
          </a:p>
          <a:p>
            <a:pPr>
              <a:buFontTx/>
              <a:buChar char="-"/>
            </a:pPr>
            <a:r>
              <a:rPr lang="pl-PL" dirty="0">
                <a:latin typeface="Georgia" panose="02040502050405020303" pitchFamily="18" charset="0"/>
              </a:rPr>
              <a:t>Pedagoga szkolnego</a:t>
            </a:r>
          </a:p>
          <a:p>
            <a:pPr marL="0" indent="0">
              <a:buNone/>
            </a:pPr>
            <a:r>
              <a:rPr lang="pl-PL" dirty="0">
                <a:latin typeface="Georgia" panose="02040502050405020303" pitchFamily="18" charset="0"/>
              </a:rPr>
              <a:t>2) Uczeń w trakcie lekcji może wyjść z klasy – musimy wiedzieć gdzie się znajduje, co się z nim w takiej sytuacji dzieje</a:t>
            </a:r>
          </a:p>
          <a:p>
            <a:pPr marL="0" indent="0">
              <a:buNone/>
            </a:pPr>
            <a:r>
              <a:rPr lang="pl-PL" dirty="0">
                <a:latin typeface="Georgia" panose="02040502050405020303" pitchFamily="18" charset="0"/>
              </a:rPr>
              <a:t>3) Odbiór ucznia przez opiekuna prawnego w sytuacji gorszego samopoczucia</a:t>
            </a:r>
          </a:p>
          <a:p>
            <a:pPr marL="0" indent="0">
              <a:buNone/>
            </a:pPr>
            <a:r>
              <a:rPr lang="pl-PL" dirty="0">
                <a:latin typeface="Georgia" panose="02040502050405020303" pitchFamily="18" charset="0"/>
              </a:rPr>
              <a:t>4) Wymiana informacji między szkołą a opiekunem prawnym</a:t>
            </a:r>
          </a:p>
          <a:p>
            <a:pPr marL="0" indent="0">
              <a:buNone/>
            </a:pPr>
            <a:r>
              <a:rPr lang="pl-PL" dirty="0">
                <a:latin typeface="Georgia" panose="02040502050405020303" pitchFamily="18" charset="0"/>
              </a:rPr>
              <a:t>5) Sposób w jaki uczeń będzie zaliczał poszczególne przedmioty</a:t>
            </a:r>
          </a:p>
          <a:p>
            <a:pPr marL="0" indent="0">
              <a:buNone/>
            </a:pPr>
            <a:r>
              <a:rPr lang="pl-PL" dirty="0">
                <a:latin typeface="Georgia" panose="02040502050405020303" pitchFamily="18" charset="0"/>
              </a:rPr>
              <a:t>6) Co może zrobić uczeń w sytuacji nasilonych myśli samobójczych</a:t>
            </a:r>
          </a:p>
          <a:p>
            <a:pPr marL="0" indent="0">
              <a:buNone/>
            </a:pPr>
            <a:endParaRPr lang="pl-PL" dirty="0">
              <a:latin typeface="Georgia" panose="02040502050405020303" pitchFamily="18" charset="0"/>
            </a:endParaRPr>
          </a:p>
          <a:p>
            <a:pPr>
              <a:buFont typeface="+mj-lt"/>
              <a:buAutoNum type="arabicPeriod"/>
            </a:pPr>
            <a:endParaRPr lang="pl-PL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741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3B424B-E5C7-47D4-A833-E6E0A3C9E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3" y="973667"/>
            <a:ext cx="11184834" cy="934645"/>
          </a:xfrm>
        </p:spPr>
        <p:txBody>
          <a:bodyPr/>
          <a:lstStyle/>
          <a:p>
            <a:pPr algn="ctr"/>
            <a:r>
              <a:rPr lang="pl-PL" sz="4000" dirty="0">
                <a:latin typeface="Georgia" panose="02040502050405020303" pitchFamily="18" charset="0"/>
              </a:rPr>
              <a:t>MITY NA TEMAT SAMOBÓJSTW I DEPRESJI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9B8D38-0057-4235-BA83-966363635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03499"/>
            <a:ext cx="12192000" cy="4254501"/>
          </a:xfrm>
        </p:spPr>
        <p:txBody>
          <a:bodyPr/>
          <a:lstStyle/>
          <a:p>
            <a:r>
              <a:rPr lang="pl-PL" dirty="0">
                <a:latin typeface="Georgia" panose="02040502050405020303" pitchFamily="18" charset="0"/>
              </a:rPr>
              <a:t>To nie depresja, on jest leniwy</a:t>
            </a:r>
          </a:p>
          <a:p>
            <a:r>
              <a:rPr lang="pl-PL" dirty="0">
                <a:latin typeface="Georgia" panose="02040502050405020303" pitchFamily="18" charset="0"/>
              </a:rPr>
              <a:t>Niech się weźmie w garść, to będzie dla niego najlepsza terapia</a:t>
            </a:r>
          </a:p>
          <a:p>
            <a:r>
              <a:rPr lang="pl-PL" dirty="0">
                <a:latin typeface="Georgia" panose="02040502050405020303" pitchFamily="18" charset="0"/>
              </a:rPr>
              <a:t>Poprawa nastroju u dziecka z depresją świadczy, że jest już zdrowy</a:t>
            </a:r>
          </a:p>
          <a:p>
            <a:r>
              <a:rPr lang="pl-PL" dirty="0">
                <a:latin typeface="Georgia" panose="02040502050405020303" pitchFamily="18" charset="0"/>
              </a:rPr>
              <a:t>To nie depresja, to tylko złe zachowanie</a:t>
            </a:r>
          </a:p>
          <a:p>
            <a:r>
              <a:rPr lang="pl-PL" dirty="0">
                <a:latin typeface="Georgia" panose="02040502050405020303" pitchFamily="18" charset="0"/>
              </a:rPr>
              <a:t>Depresja nie przeszkadza w nauce</a:t>
            </a:r>
          </a:p>
          <a:p>
            <a:r>
              <a:rPr lang="pl-PL" dirty="0">
                <a:latin typeface="Georgia" panose="02040502050405020303" pitchFamily="18" charset="0"/>
              </a:rPr>
              <a:t>Nie popełni samobójstwa ten kto o tym mówi</a:t>
            </a:r>
          </a:p>
          <a:p>
            <a:r>
              <a:rPr lang="pl-PL" dirty="0">
                <a:latin typeface="Georgia" panose="02040502050405020303" pitchFamily="18" charset="0"/>
              </a:rPr>
              <a:t>Wszyscy, którzy popełniają lub chcą popełnić samobójstwo są chorzy psychicznie</a:t>
            </a:r>
          </a:p>
          <a:p>
            <a:r>
              <a:rPr lang="pl-PL" dirty="0">
                <a:latin typeface="Georgia" panose="02040502050405020303" pitchFamily="18" charset="0"/>
              </a:rPr>
              <a:t>Można zmniejszyć ryzyko samobójstwa unikając tego tematu</a:t>
            </a:r>
          </a:p>
          <a:p>
            <a:endParaRPr lang="pl-PL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491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41D2E9-2344-450C-90D4-EC9EEC9E3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66122"/>
            <a:ext cx="12192000" cy="45918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20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pl-PL" sz="6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„Żyj i daj żyć innym”</a:t>
            </a:r>
          </a:p>
          <a:p>
            <a:pPr marL="0" indent="0" algn="ctr">
              <a:buNone/>
            </a:pPr>
            <a:endParaRPr lang="pl-PL" sz="6600" b="1" u="sng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pl-PL" sz="20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pl-PL" sz="20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pl-PL" sz="20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pl-PL" sz="2000" dirty="0" err="1">
                <a:latin typeface="Georgia" panose="02040502050405020303" pitchFamily="18" charset="0"/>
              </a:rPr>
              <a:t>Emily</a:t>
            </a:r>
            <a:r>
              <a:rPr lang="pl-PL" sz="2000" dirty="0">
                <a:latin typeface="Georgia" panose="02040502050405020303" pitchFamily="18" charset="0"/>
              </a:rPr>
              <a:t> </a:t>
            </a:r>
            <a:r>
              <a:rPr lang="pl-PL" sz="2000" dirty="0" err="1">
                <a:latin typeface="Georgia" panose="02040502050405020303" pitchFamily="18" charset="0"/>
              </a:rPr>
              <a:t>Giffin</a:t>
            </a:r>
            <a:endParaRPr lang="pl-PL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364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EF0E95-0A6E-4051-81CB-17B9DD001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Georgia" panose="02040502050405020303" pitchFamily="18" charset="0"/>
              </a:rPr>
              <a:t>ZALECANA LITERATURA: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F09CBF-8DF9-4989-A339-FA03A3BBC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03500"/>
            <a:ext cx="12192000" cy="4254500"/>
          </a:xfrm>
        </p:spPr>
        <p:txBody>
          <a:bodyPr/>
          <a:lstStyle/>
          <a:p>
            <a:endParaRPr lang="pl-PL" sz="2000" dirty="0">
              <a:latin typeface="Georgia" panose="02040502050405020303" pitchFamily="18" charset="0"/>
            </a:endParaRPr>
          </a:p>
          <a:p>
            <a:r>
              <a:rPr lang="pl-PL" sz="2000" dirty="0">
                <a:latin typeface="Georgia" panose="02040502050405020303" pitchFamily="18" charset="0"/>
              </a:rPr>
              <a:t>Ambroziak, K., Kołakowski, A., Siwek, K. (2018). </a:t>
            </a:r>
            <a:r>
              <a:rPr lang="pl-PL" sz="2000" i="1" dirty="0">
                <a:latin typeface="Georgia" panose="02040502050405020303" pitchFamily="18" charset="0"/>
              </a:rPr>
              <a:t>Depresja nastolatków. Gdańskie Wydawnictwo Psychologiczne.</a:t>
            </a:r>
          </a:p>
          <a:p>
            <a:pPr marL="0" indent="0">
              <a:buNone/>
            </a:pPr>
            <a:endParaRPr lang="pl-PL" sz="2000" i="1" dirty="0">
              <a:latin typeface="Georgia" panose="02040502050405020303" pitchFamily="18" charset="0"/>
            </a:endParaRPr>
          </a:p>
          <a:p>
            <a:r>
              <a:rPr lang="pl-PL" sz="2000" dirty="0">
                <a:latin typeface="Georgia" panose="02040502050405020303" pitchFamily="18" charset="0"/>
              </a:rPr>
              <a:t>Ambroziak, K., Kołakowski, A., Siwek, K. (2018). </a:t>
            </a:r>
            <a:r>
              <a:rPr lang="pl-PL" sz="2000" i="1" dirty="0">
                <a:latin typeface="Georgia" panose="02040502050405020303" pitchFamily="18" charset="0"/>
              </a:rPr>
              <a:t>Nastolatek a depresja. Gdańskie Wydawnictwo Psychologiczne.</a:t>
            </a:r>
            <a:r>
              <a:rPr lang="pl-PL" dirty="0">
                <a:latin typeface="Georgia" panose="02040502050405020303" pitchFamily="18" charset="0"/>
              </a:rPr>
              <a:t> </a:t>
            </a:r>
          </a:p>
          <a:p>
            <a:endParaRPr lang="pl-PL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063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3581D2A-6198-483E-B927-A95D0637BD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296" y="0"/>
            <a:ext cx="11622156" cy="6858000"/>
          </a:xfrm>
        </p:spPr>
      </p:pic>
    </p:spTree>
    <p:extLst>
      <p:ext uri="{BB962C8B-B14F-4D97-AF65-F5344CB8AC3E}">
        <p14:creationId xmlns:p14="http://schemas.microsoft.com/office/powerpoint/2010/main" val="2700549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166367E-1EDE-4260-9560-963F789296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1069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6ABD7F-B7B9-42B1-A0C8-845C6D9C2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22" y="808383"/>
            <a:ext cx="9634330" cy="1033669"/>
          </a:xfrm>
        </p:spPr>
        <p:txBody>
          <a:bodyPr/>
          <a:lstStyle/>
          <a:p>
            <a:pPr algn="ctr"/>
            <a:r>
              <a:rPr lang="pl-PL" sz="4800" b="1" i="1" dirty="0">
                <a:latin typeface="Georgia" panose="02040502050405020303" pitchFamily="18" charset="0"/>
              </a:rPr>
              <a:t>STRES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139928-ECD6-49F8-9BF9-AE9B4CDAE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03500"/>
            <a:ext cx="12192000" cy="4254500"/>
          </a:xfrm>
        </p:spPr>
        <p:txBody>
          <a:bodyPr>
            <a:normAutofit/>
          </a:bodyPr>
          <a:lstStyle/>
          <a:p>
            <a:endParaRPr lang="pl-PL" sz="2000" dirty="0">
              <a:latin typeface="Georgia" panose="02040502050405020303" pitchFamily="18" charset="0"/>
            </a:endParaRPr>
          </a:p>
          <a:p>
            <a:r>
              <a:rPr lang="pl-PL" sz="2000" dirty="0">
                <a:latin typeface="Georgia" panose="02040502050405020303" pitchFamily="18" charset="0"/>
              </a:rPr>
              <a:t>Jednorazowy vs. </a:t>
            </a:r>
            <a:r>
              <a:rPr lang="pl-PL" sz="2000" u="sng" dirty="0">
                <a:latin typeface="Georgia" panose="02040502050405020303" pitchFamily="18" charset="0"/>
              </a:rPr>
              <a:t>Przewlekły</a:t>
            </a:r>
          </a:p>
          <a:p>
            <a:r>
              <a:rPr lang="pl-PL" sz="2000" dirty="0">
                <a:latin typeface="Georgia" panose="02040502050405020303" pitchFamily="18" charset="0"/>
              </a:rPr>
              <a:t>Przewidywalny vs. </a:t>
            </a:r>
            <a:r>
              <a:rPr lang="pl-PL" sz="2000" u="sng" dirty="0">
                <a:latin typeface="Georgia" panose="02040502050405020303" pitchFamily="18" charset="0"/>
              </a:rPr>
              <a:t>Nagły</a:t>
            </a:r>
          </a:p>
          <a:p>
            <a:r>
              <a:rPr lang="pl-PL" sz="2000" dirty="0">
                <a:latin typeface="Georgia" panose="02040502050405020303" pitchFamily="18" charset="0"/>
              </a:rPr>
              <a:t>Możliwości poradzenia sobie vs. </a:t>
            </a:r>
            <a:r>
              <a:rPr lang="pl-PL" sz="2000" u="sng" dirty="0">
                <a:latin typeface="Georgia" panose="02040502050405020303" pitchFamily="18" charset="0"/>
              </a:rPr>
              <a:t>Brak możliwości poradzenia sobie</a:t>
            </a:r>
          </a:p>
          <a:p>
            <a:r>
              <a:rPr lang="pl-PL" sz="2000" dirty="0">
                <a:latin typeface="Georgia" panose="02040502050405020303" pitchFamily="18" charset="0"/>
              </a:rPr>
              <a:t>Wsparcie społeczne vs. </a:t>
            </a:r>
            <a:r>
              <a:rPr lang="pl-PL" sz="2000" u="sng" dirty="0">
                <a:latin typeface="Georgia" panose="02040502050405020303" pitchFamily="18" charset="0"/>
              </a:rPr>
              <a:t>Brak wsparcia społecznego</a:t>
            </a:r>
          </a:p>
          <a:p>
            <a:r>
              <a:rPr lang="pl-PL" sz="2000" dirty="0">
                <a:latin typeface="Georgia" panose="02040502050405020303" pitchFamily="18" charset="0"/>
              </a:rPr>
              <a:t>Konfrontacja vs. </a:t>
            </a:r>
            <a:r>
              <a:rPr lang="pl-PL" sz="2000" u="sng" dirty="0">
                <a:latin typeface="Georgia" panose="02040502050405020303" pitchFamily="18" charset="0"/>
              </a:rPr>
              <a:t>Unikanie</a:t>
            </a:r>
          </a:p>
        </p:txBody>
      </p:sp>
    </p:spTree>
    <p:extLst>
      <p:ext uri="{BB962C8B-B14F-4D97-AF65-F5344CB8AC3E}">
        <p14:creationId xmlns:p14="http://schemas.microsoft.com/office/powerpoint/2010/main" val="2437475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14C82DA-B3C2-433C-BC6E-23E392503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88519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1CB5F8-D7EA-437B-A9E8-D89430A03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6" y="973668"/>
            <a:ext cx="9515061" cy="706964"/>
          </a:xfrm>
        </p:spPr>
        <p:txBody>
          <a:bodyPr/>
          <a:lstStyle/>
          <a:p>
            <a:pPr algn="ctr"/>
            <a:r>
              <a:rPr lang="pl-PL" sz="4400" b="1" dirty="0">
                <a:latin typeface="Georgia" panose="02040502050405020303" pitchFamily="18" charset="0"/>
              </a:rPr>
              <a:t>Myśli vs. Stres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42052A-5192-448D-AE5D-958786F27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51653"/>
            <a:ext cx="12192000" cy="4406348"/>
          </a:xfrm>
        </p:spPr>
        <p:txBody>
          <a:bodyPr/>
          <a:lstStyle/>
          <a:p>
            <a:r>
              <a:rPr lang="pl-PL" dirty="0">
                <a:latin typeface="Georgia" panose="02040502050405020303" pitchFamily="18" charset="0"/>
              </a:rPr>
              <a:t>Świat jest niesprawiedliwy</a:t>
            </a:r>
          </a:p>
          <a:p>
            <a:r>
              <a:rPr lang="pl-PL" dirty="0">
                <a:latin typeface="Georgia" panose="02040502050405020303" pitchFamily="18" charset="0"/>
              </a:rPr>
              <a:t>Jestem odrzucony/inny</a:t>
            </a:r>
          </a:p>
          <a:p>
            <a:r>
              <a:rPr lang="pl-PL" dirty="0">
                <a:latin typeface="Georgia" panose="02040502050405020303" pitchFamily="18" charset="0"/>
              </a:rPr>
              <a:t>Nikt mnie nie akceptuje</a:t>
            </a:r>
          </a:p>
          <a:p>
            <a:r>
              <a:rPr lang="pl-PL" dirty="0">
                <a:latin typeface="Georgia" panose="02040502050405020303" pitchFamily="18" charset="0"/>
              </a:rPr>
              <a:t>Jestem nieszanowany</a:t>
            </a:r>
          </a:p>
          <a:p>
            <a:r>
              <a:rPr lang="pl-PL" dirty="0">
                <a:latin typeface="Georgia" panose="02040502050405020303" pitchFamily="18" charset="0"/>
              </a:rPr>
              <a:t>Jestem niedoceniony</a:t>
            </a:r>
          </a:p>
          <a:p>
            <a:r>
              <a:rPr lang="pl-PL" dirty="0">
                <a:latin typeface="Georgia" panose="02040502050405020303" pitchFamily="18" charset="0"/>
              </a:rPr>
              <a:t>Dostałem jedynkę, a muszę być najlepszy</a:t>
            </a:r>
          </a:p>
          <a:p>
            <a:r>
              <a:rPr lang="pl-PL" dirty="0">
                <a:latin typeface="Georgia" panose="02040502050405020303" pitchFamily="18" charset="0"/>
              </a:rPr>
              <a:t>Jestem bezwartościowa</a:t>
            </a:r>
          </a:p>
          <a:p>
            <a:endParaRPr lang="pl-PL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42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0146DFF-2B5A-4867-AB91-5594160B2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071055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6EF6AF-77C3-4F5A-8FC3-1876E780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0" y="973668"/>
            <a:ext cx="9621078" cy="868384"/>
          </a:xfrm>
        </p:spPr>
        <p:txBody>
          <a:bodyPr/>
          <a:lstStyle/>
          <a:p>
            <a:pPr algn="ctr"/>
            <a:r>
              <a:rPr lang="pl-PL" sz="4000" dirty="0">
                <a:latin typeface="Georgia" panose="02040502050405020303" pitchFamily="18" charset="0"/>
              </a:rPr>
              <a:t>INNI „ŻYWICIELE” DEPRESJI: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279A74-69DE-4AFC-9172-CEBF657F9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72139"/>
            <a:ext cx="12192000" cy="4485861"/>
          </a:xfrm>
        </p:spPr>
        <p:txBody>
          <a:bodyPr/>
          <a:lstStyle/>
          <a:p>
            <a:r>
              <a:rPr lang="pl-PL" dirty="0">
                <a:latin typeface="Georgia" panose="02040502050405020303" pitchFamily="18" charset="0"/>
              </a:rPr>
              <a:t>Geny</a:t>
            </a:r>
          </a:p>
          <a:p>
            <a:r>
              <a:rPr lang="pl-PL" dirty="0">
                <a:latin typeface="Georgia" panose="02040502050405020303" pitchFamily="18" charset="0"/>
              </a:rPr>
              <a:t>Temperament</a:t>
            </a:r>
          </a:p>
          <a:p>
            <a:r>
              <a:rPr lang="pl-PL" dirty="0">
                <a:latin typeface="Georgia" panose="02040502050405020303" pitchFamily="18" charset="0"/>
              </a:rPr>
              <a:t>Perfekcjonizm</a:t>
            </a:r>
          </a:p>
          <a:p>
            <a:r>
              <a:rPr lang="pl-PL" dirty="0">
                <a:latin typeface="Georgia" panose="02040502050405020303" pitchFamily="18" charset="0"/>
              </a:rPr>
              <a:t>Relacje w domu</a:t>
            </a:r>
          </a:p>
          <a:p>
            <a:r>
              <a:rPr lang="pl-PL" dirty="0">
                <a:latin typeface="Georgia" panose="02040502050405020303" pitchFamily="18" charset="0"/>
              </a:rPr>
              <a:t>Traumy</a:t>
            </a:r>
          </a:p>
          <a:p>
            <a:r>
              <a:rPr lang="pl-PL" dirty="0">
                <a:latin typeface="Georgia" panose="02040502050405020303" pitchFamily="18" charset="0"/>
              </a:rPr>
              <a:t>Odrzucenie</a:t>
            </a:r>
          </a:p>
          <a:p>
            <a:r>
              <a:rPr lang="pl-PL" dirty="0">
                <a:latin typeface="Georgia" panose="02040502050405020303" pitchFamily="18" charset="0"/>
              </a:rPr>
              <a:t>Styl radzenia sobie ze stresem</a:t>
            </a:r>
          </a:p>
          <a:p>
            <a:r>
              <a:rPr lang="pl-PL">
                <a:latin typeface="Georgia" panose="02040502050405020303" pitchFamily="18" charset="0"/>
              </a:rPr>
              <a:t>Krytyka</a:t>
            </a:r>
            <a:endParaRPr lang="pl-PL" dirty="0">
              <a:latin typeface="Georgia" panose="02040502050405020303" pitchFamily="18" charset="0"/>
            </a:endParaRPr>
          </a:p>
          <a:p>
            <a:endParaRPr lang="pl-PL" dirty="0">
              <a:latin typeface="Georgia" panose="02040502050405020303" pitchFamily="18" charset="0"/>
            </a:endParaRPr>
          </a:p>
          <a:p>
            <a:endParaRPr lang="pl-PL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9221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865</TotalTime>
  <Words>998</Words>
  <Application>Microsoft Office PowerPoint</Application>
  <PresentationFormat>Panoramiczny</PresentationFormat>
  <Paragraphs>191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2" baseType="lpstr">
      <vt:lpstr>Arial</vt:lpstr>
      <vt:lpstr>Century Gothic</vt:lpstr>
      <vt:lpstr>Georgia</vt:lpstr>
      <vt:lpstr>Wingdings 3</vt:lpstr>
      <vt:lpstr>Jon (sala konferencyjna)</vt:lpstr>
      <vt:lpstr>DEPRESJA JEDNĄ Z PRZYCZYN DECYZJI SAMOBÓJCZYCH – JAK ROZPOZNAĆ NIEPOKOJĄCE SYGNAŁY U MŁODEGO CZŁOWIEKA – OBJAWY, PRZYCZYNY, FORMY POMOCY</vt:lpstr>
      <vt:lpstr>Prezentacja programu PowerPoint</vt:lpstr>
      <vt:lpstr>Prezentacja programu PowerPoint</vt:lpstr>
      <vt:lpstr>Prezentacja programu PowerPoint</vt:lpstr>
      <vt:lpstr>STRES</vt:lpstr>
      <vt:lpstr>Prezentacja programu PowerPoint</vt:lpstr>
      <vt:lpstr>Myśli vs. Stres</vt:lpstr>
      <vt:lpstr>Prezentacja programu PowerPoint</vt:lpstr>
      <vt:lpstr>INNI „ŻYWICIELE” DEPRESJI:</vt:lpstr>
      <vt:lpstr>Prezentacja programu PowerPoint</vt:lpstr>
      <vt:lpstr>Prezentacja programu PowerPoint</vt:lpstr>
      <vt:lpstr>SYMPTOMY DEPRESJI – WEINBERG:</vt:lpstr>
      <vt:lpstr>ĆWICZENIE</vt:lpstr>
      <vt:lpstr>Prezentacja programu PowerPoint</vt:lpstr>
      <vt:lpstr>PRZYKŁAD 1</vt:lpstr>
      <vt:lpstr>PRZYKŁAD 2</vt:lpstr>
      <vt:lpstr>REAKCJE DOROSŁYCH NA EMOCJE NASTOLATKA</vt:lpstr>
      <vt:lpstr>ADEKWATNE ODPOWIEDZI NA EMOCJE</vt:lpstr>
      <vt:lpstr>CO MYŚLI NASTOLATEK…</vt:lpstr>
      <vt:lpstr>SPOSÓB MYŚLENIA W DEPRESJI</vt:lpstr>
      <vt:lpstr>SAMOBÓJSTWO JAKO KONSEKWENCJA MYŚLENIA</vt:lpstr>
      <vt:lpstr>ROLA OTOCZENIA?</vt:lpstr>
      <vt:lpstr>Prezentacja programu PowerPoint</vt:lpstr>
      <vt:lpstr>CO POWINNO ZOSTAĆ USTALONE?</vt:lpstr>
      <vt:lpstr>MITY NA TEMAT SAMOBÓJSTW I DEPRESJI</vt:lpstr>
      <vt:lpstr>Prezentacja programu PowerPoint</vt:lpstr>
      <vt:lpstr>ZALECANA LITERATURA: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DEPRESJA JEDNĄ Z PRZYCZYN DECYZJI SAMOBÓJCZYCH – JAK ROZPOZNAĆ NIEPOKOJĄCE SYGBAŁY U MŁODEGO CZŁOWIEKA – OBJAWY, PRZYCZYNY, FORMY POMOCY</dc:title>
  <dc:creator>Jacek</dc:creator>
  <cp:lastModifiedBy>Jacek</cp:lastModifiedBy>
  <cp:revision>139</cp:revision>
  <dcterms:created xsi:type="dcterms:W3CDTF">2019-05-19T14:34:16Z</dcterms:created>
  <dcterms:modified xsi:type="dcterms:W3CDTF">2019-05-31T07:39:07Z</dcterms:modified>
</cp:coreProperties>
</file>