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317" r:id="rId6"/>
    <p:sldId id="262" r:id="rId7"/>
    <p:sldId id="263" r:id="rId8"/>
    <p:sldId id="320" r:id="rId9"/>
    <p:sldId id="319" r:id="rId10"/>
    <p:sldId id="303" r:id="rId11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4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5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6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945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67445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1264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465676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2595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2460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9870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56398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1519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8827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5920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CB658-2FF9-4496-B75A-A9833623C1F0}" type="datetimeFigureOut">
              <a:rPr lang="pl-PL" smtClean="0"/>
              <a:t>29.06.2020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F6742-0065-487A-8E03-350D5D6EF7F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2923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sp>
        <p:nvSpPr>
          <p:cNvPr id="2" name="Prostokąt 1"/>
          <p:cNvSpPr/>
          <p:nvPr/>
        </p:nvSpPr>
        <p:spPr>
          <a:xfrm>
            <a:off x="1113711" y="1582966"/>
            <a:ext cx="1009854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dirty="0" smtClean="0">
                <a:solidFill>
                  <a:srgbClr val="0070C0"/>
                </a:solidFill>
              </a:rPr>
              <a:t>KONKURS NA PROJEKT EDUKACYJNY </a:t>
            </a:r>
          </a:p>
          <a:p>
            <a:pPr algn="ctr"/>
            <a:r>
              <a:rPr lang="pl-PL" sz="4000" b="1" dirty="0" smtClean="0">
                <a:solidFill>
                  <a:srgbClr val="0070C0"/>
                </a:solidFill>
              </a:rPr>
              <a:t>zrealizowany</a:t>
            </a:r>
          </a:p>
          <a:p>
            <a:pPr algn="ctr"/>
            <a:r>
              <a:rPr lang="pl-PL" sz="4000" b="1" dirty="0">
                <a:solidFill>
                  <a:srgbClr val="0070C0"/>
                </a:solidFill>
              </a:rPr>
              <a:t>w</a:t>
            </a:r>
            <a:r>
              <a:rPr lang="pl-PL" sz="4000" b="1" dirty="0" smtClean="0">
                <a:solidFill>
                  <a:srgbClr val="0070C0"/>
                </a:solidFill>
              </a:rPr>
              <a:t> CENTRACH WSPARCIA UCZNIÓW ZDOLNYCH </a:t>
            </a:r>
          </a:p>
          <a:p>
            <a:pPr algn="ctr"/>
            <a:r>
              <a:rPr lang="pl-PL" sz="4000" b="1" dirty="0" smtClean="0">
                <a:solidFill>
                  <a:srgbClr val="0070C0"/>
                </a:solidFill>
              </a:rPr>
              <a:t>w roku szkolnym 2019/ 20</a:t>
            </a:r>
            <a:endParaRPr lang="pl-PL" sz="4000" dirty="0">
              <a:solidFill>
                <a:srgbClr val="0070C0"/>
              </a:solidFill>
            </a:endParaRPr>
          </a:p>
        </p:txBody>
      </p:sp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Prostokąt 13"/>
          <p:cNvSpPr/>
          <p:nvPr/>
        </p:nvSpPr>
        <p:spPr>
          <a:xfrm>
            <a:off x="658733" y="4258308"/>
            <a:ext cx="11071713" cy="1685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Konkurs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został zorganizowany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 ramach projektu Małopolskie Talenty,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finansowanego ze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środków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Unii Europejskiej - Europejskiego Funduszu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Społecznego, w 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ramach  Programu Operacyjnego Województwa Małopolskiego na lata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2014-2020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10. Oś Priorytetowa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Wiedza i kompetencje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Działanie 10.1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Rozwój kształcenia ogólnego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pl-PL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b="1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Poddziałanie </a:t>
            </a:r>
            <a:r>
              <a:rPr lang="pl-PL" b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10.1.5</a:t>
            </a:r>
            <a:r>
              <a:rPr lang="pl-PL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Wsparcie uczniów zdolnych, typ. B Koordynacja w regionie realizacji działań związanych </a:t>
            </a: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i="1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i="1" dirty="0" smtClean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ze </a:t>
            </a:r>
            <a:r>
              <a:rPr lang="pl-PL" i="1" dirty="0">
                <a:solidFill>
                  <a:schemeClr val="accent5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wsparciem uczniów zdolnych.</a:t>
            </a:r>
            <a:endParaRPr lang="pl-PL" dirty="0">
              <a:solidFill>
                <a:schemeClr val="accent5">
                  <a:lumMod val="75000"/>
                </a:schemeClr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867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852694" y="2684140"/>
            <a:ext cx="10733704" cy="1333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000"/>
              </a:spcBef>
              <a:spcAft>
                <a:spcPts val="1000"/>
              </a:spcAft>
            </a:pPr>
            <a:r>
              <a:rPr lang="pl-PL" sz="32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Dziękujemy za udział w konkursie </a:t>
            </a:r>
          </a:p>
          <a:p>
            <a:pPr lvl="0" algn="ctr">
              <a:spcBef>
                <a:spcPts val="1000"/>
              </a:spcBef>
              <a:spcAft>
                <a:spcPts val="1000"/>
              </a:spcAft>
            </a:pPr>
            <a:r>
              <a:rPr lang="pl-PL" sz="32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i gratulujemy osiągniętych wyników</a:t>
            </a:r>
            <a:endParaRPr lang="pl-PL" sz="3200" b="1" dirty="0">
              <a:solidFill>
                <a:srgbClr val="0070C0"/>
              </a:solidFill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35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rostokąt 5"/>
          <p:cNvSpPr/>
          <p:nvPr/>
        </p:nvSpPr>
        <p:spPr>
          <a:xfrm>
            <a:off x="866471" y="1888662"/>
            <a:ext cx="10345783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Bef>
                <a:spcPts val="1000"/>
              </a:spcBef>
              <a:spcAft>
                <a:spcPts val="1000"/>
              </a:spcAft>
            </a:pP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Projekt </a:t>
            </a:r>
            <a:r>
              <a:rPr lang="pl-PL" sz="32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Małopolskie Talenty </a:t>
            </a: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jest </a:t>
            </a: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realizowany przez Województwo </a:t>
            </a: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Małopolskie</a:t>
            </a:r>
            <a:b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Departament Edukacji i </a:t>
            </a: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Kształcenia Ustawicznego </a:t>
            </a: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Urzędu </a:t>
            </a: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Marszałkowskiego Województwa Małopolskiego </a:t>
            </a: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oraz </a:t>
            </a: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Małopolskie Centrum Doskonalenia Nauczycieli</a:t>
            </a:r>
            <a:endParaRPr lang="pl-PL" sz="3200" dirty="0">
              <a:solidFill>
                <a:srgbClr val="0070C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836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658733" y="1659968"/>
            <a:ext cx="10733704" cy="36676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000"/>
              </a:spcBef>
              <a:spcAft>
                <a:spcPts val="1000"/>
              </a:spcAft>
            </a:pP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</a:rPr>
              <a:t>Konkurs przeprowadzony został </a:t>
            </a: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</a:rPr>
              <a:t>z udziałem </a:t>
            </a: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</a:rPr>
              <a:t>nauczycieli i uczniów realizujących zajęcia pozaszkolne </a:t>
            </a: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</a:rPr>
              <a:t/>
            </a:r>
            <a:b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</a:rPr>
            </a:b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</a:rPr>
              <a:t>w </a:t>
            </a: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</a:rPr>
              <a:t>Centrach Wsparcia  Uczniów Zdolnych (CWUZ).</a:t>
            </a:r>
          </a:p>
          <a:p>
            <a:pPr algn="ctr"/>
            <a:r>
              <a:rPr lang="pl-PL" sz="3200" b="1" dirty="0">
                <a:solidFill>
                  <a:srgbClr val="0070C0"/>
                </a:solidFill>
                <a:ea typeface="Calibri" panose="020F0502020204030204" pitchFamily="34" charset="0"/>
              </a:rPr>
              <a:t>Przedmiotem konkursu </a:t>
            </a:r>
            <a:r>
              <a:rPr lang="pl-PL" sz="32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była </a:t>
            </a:r>
            <a:r>
              <a:rPr lang="pl-PL" sz="3200" b="1" dirty="0">
                <a:solidFill>
                  <a:srgbClr val="0070C0"/>
                </a:solidFill>
                <a:ea typeface="Calibri" panose="020F0502020204030204" pitchFamily="34" charset="0"/>
              </a:rPr>
              <a:t>prezentacja wybranego projektu</a:t>
            </a: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</a:rPr>
              <a:t>, zrealizowanego podczas zajęć pozaszkolnych z zakresu kluczowych kompetencji przedmiotowych, </a:t>
            </a:r>
            <a:endParaRPr lang="pl-PL" sz="3200" dirty="0" smtClean="0">
              <a:solidFill>
                <a:srgbClr val="0070C0"/>
              </a:solidFill>
              <a:ea typeface="Calibri" panose="020F0502020204030204" pitchFamily="34" charset="0"/>
            </a:endParaRPr>
          </a:p>
          <a:p>
            <a:pPr algn="ctr"/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</a:rPr>
              <a:t>organizowanych </a:t>
            </a:r>
            <a:r>
              <a:rPr lang="pl-PL" sz="3200" dirty="0">
                <a:solidFill>
                  <a:srgbClr val="0070C0"/>
                </a:solidFill>
                <a:ea typeface="Calibri" panose="020F0502020204030204" pitchFamily="34" charset="0"/>
              </a:rPr>
              <a:t>w CWUZ w </a:t>
            </a:r>
            <a:r>
              <a:rPr lang="pl-PL" sz="3200" dirty="0" smtClean="0">
                <a:solidFill>
                  <a:srgbClr val="0070C0"/>
                </a:solidFill>
                <a:ea typeface="Calibri" panose="020F0502020204030204" pitchFamily="34" charset="0"/>
              </a:rPr>
              <a:t>roku szkolnym 2019/ 20</a:t>
            </a:r>
            <a:endParaRPr lang="pl-PL" sz="3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1751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942151" y="1575408"/>
            <a:ext cx="10554789" cy="24406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</a:pPr>
            <a:r>
              <a:rPr lang="pl-PL" sz="2800" b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sz="2800" b="1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udziału w konkursie mogły zgłaszać się zespoły </a:t>
            </a:r>
            <a:r>
              <a:rPr lang="pl-PL" sz="2800" b="1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złożone z:</a:t>
            </a:r>
          </a:p>
          <a:p>
            <a:pPr marL="457200" lvl="0" indent="-4572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nauczyciela i całej grupy, jeśli nauczyciel realizował </a:t>
            </a:r>
            <a:r>
              <a:rPr lang="pl-PL" sz="2800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projekt </a:t>
            </a:r>
            <a:br>
              <a:rPr lang="pl-PL" sz="2800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800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pl-PL" sz="2800" dirty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całą grupą objętą zajęciami pozaszkolnymi;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pl-PL" sz="2800" dirty="0">
                <a:solidFill>
                  <a:srgbClr val="0070C0"/>
                </a:solidFill>
                <a:ea typeface="Calibri" panose="020F0502020204030204" pitchFamily="34" charset="0"/>
              </a:rPr>
              <a:t>nauczyciela i części grupy, jeśli nauczyciel realizował </a:t>
            </a:r>
            <a:r>
              <a:rPr lang="pl-PL" sz="2800" dirty="0" smtClean="0">
                <a:solidFill>
                  <a:srgbClr val="0070C0"/>
                </a:solidFill>
                <a:ea typeface="Calibri" panose="020F0502020204030204" pitchFamily="34" charset="0"/>
              </a:rPr>
              <a:t>projekt/projekty</a:t>
            </a:r>
            <a:br>
              <a:rPr lang="pl-PL" sz="2800" dirty="0" smtClean="0">
                <a:solidFill>
                  <a:srgbClr val="0070C0"/>
                </a:solidFill>
                <a:ea typeface="Calibri" panose="020F0502020204030204" pitchFamily="34" charset="0"/>
              </a:rPr>
            </a:br>
            <a:r>
              <a:rPr lang="pl-PL" sz="2800" dirty="0" smtClean="0">
                <a:solidFill>
                  <a:srgbClr val="0070C0"/>
                </a:solidFill>
                <a:ea typeface="Calibri" panose="020F0502020204030204" pitchFamily="34" charset="0"/>
              </a:rPr>
              <a:t>w </a:t>
            </a:r>
            <a:r>
              <a:rPr lang="pl-PL" sz="2800" dirty="0">
                <a:solidFill>
                  <a:srgbClr val="0070C0"/>
                </a:solidFill>
                <a:ea typeface="Calibri" panose="020F0502020204030204" pitchFamily="34" charset="0"/>
              </a:rPr>
              <a:t>podziale na mniejsze grupy/podgrupy</a:t>
            </a:r>
            <a:endParaRPr lang="pl-PL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239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942151" y="1575408"/>
            <a:ext cx="10554789" cy="3757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</a:pP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 I etapie konkursu 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zgodnie z ustalonymi terminami, do Biura Merytorycznego projektu wpłynęło 41 formularzy zgłoszeniowych.</a:t>
            </a:r>
          </a:p>
          <a:p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 </a:t>
            </a:r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II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etapie, 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w przedłużonym terminie – do 11.05.br. </a:t>
            </a:r>
            <a:r>
              <a:rPr lang="pl-PL" sz="2000" dirty="0">
                <a:solidFill>
                  <a:schemeClr val="accent1">
                    <a:lumMod val="75000"/>
                  </a:schemeClr>
                </a:solidFill>
              </a:rPr>
              <a:t>do Biura Merytorycznego projektu wpłynęło 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25 </a:t>
            </a:r>
            <a:r>
              <a:rPr lang="pl-PL" sz="2000" dirty="0">
                <a:solidFill>
                  <a:schemeClr val="accent1">
                    <a:lumMod val="75000"/>
                  </a:schemeClr>
                </a:solidFill>
              </a:rPr>
              <a:t>prac 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konkursowych z etapu I </a:t>
            </a:r>
            <a:r>
              <a:rPr lang="pl-PL" sz="2000" dirty="0" err="1" smtClean="0">
                <a:solidFill>
                  <a:schemeClr val="accent1">
                    <a:lumMod val="75000"/>
                  </a:schemeClr>
                </a:solidFill>
              </a:rPr>
              <a:t>i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 II. </a:t>
            </a:r>
            <a:endParaRPr lang="pl-PL" sz="2000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pl-PL" sz="2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l-PL" sz="2000" b="1" dirty="0" smtClean="0">
                <a:solidFill>
                  <a:schemeClr val="accent1">
                    <a:lumMod val="75000"/>
                  </a:schemeClr>
                </a:solidFill>
              </a:rPr>
              <a:t>Ze </a:t>
            </a:r>
            <a:r>
              <a:rPr lang="pl-PL" sz="2000" b="1" dirty="0">
                <a:solidFill>
                  <a:schemeClr val="accent1">
                    <a:lumMod val="75000"/>
                  </a:schemeClr>
                </a:solidFill>
              </a:rPr>
              <a:t>względu na ogłoszoną w kraju sytuację epidemiczną nie wpłynęło 16 prac zgłoszonych wstępnie do konkursu.</a:t>
            </a:r>
            <a:r>
              <a:rPr lang="pl-PL" sz="2000" dirty="0">
                <a:solidFill>
                  <a:schemeClr val="accent1">
                    <a:lumMod val="75000"/>
                  </a:schemeClr>
                </a:solidFill>
              </a:rPr>
              <a:t> Powodem odstąpienia od przygotowania prac konkursowych było: zawieszenie przez beneficjentów zajęć stacjonarnych powadzonych w 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CWUZ, </a:t>
            </a:r>
            <a:r>
              <a:rPr lang="pl-PL" sz="2000" dirty="0">
                <a:solidFill>
                  <a:schemeClr val="accent1">
                    <a:lumMod val="75000"/>
                  </a:schemeClr>
                </a:solidFill>
              </a:rPr>
              <a:t>późne przystąpienie do zajęć w formie zdalnej, brak dostępu do opracowanych wcześniej materiałów projektowych pozostawionych </a:t>
            </a:r>
            <a:endParaRPr lang="pl-PL" sz="20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w </a:t>
            </a:r>
            <a:r>
              <a:rPr lang="pl-PL" sz="2000" dirty="0">
                <a:solidFill>
                  <a:schemeClr val="accent1">
                    <a:lumMod val="75000"/>
                  </a:schemeClr>
                </a:solidFill>
              </a:rPr>
              <a:t>szkołach</a:t>
            </a:r>
            <a:r>
              <a:rPr lang="pl-PL" sz="2000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pl-PL" sz="2000" dirty="0">
              <a:solidFill>
                <a:schemeClr val="accent1">
                  <a:lumMod val="75000"/>
                </a:schemeClr>
              </a:solidFill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</a:pPr>
            <a:endParaRPr lang="pl-PL" sz="2800" dirty="0">
              <a:solidFill>
                <a:srgbClr val="0070C0"/>
              </a:solidFill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836835" y="4289067"/>
            <a:ext cx="10765420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</a:pPr>
            <a:endParaRPr lang="pl-PL" sz="2800" b="1" dirty="0" smtClean="0">
              <a:solidFill>
                <a:srgbClr val="0070C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</a:pPr>
            <a:r>
              <a:rPr lang="pl-PL" sz="2800" b="1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Komisja Konkursowa zakwalifikowała do oceny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  <a:buClr>
                <a:srgbClr val="000000"/>
              </a:buClr>
            </a:pPr>
            <a:r>
              <a:rPr lang="pl-PL" sz="2800" b="1" dirty="0" smtClean="0">
                <a:solidFill>
                  <a:srgbClr val="0070C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25 prac konkursowych</a:t>
            </a:r>
            <a:endParaRPr lang="pl-PL" sz="2800" b="1" dirty="0">
              <a:solidFill>
                <a:srgbClr val="0070C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93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1756013" y="1659624"/>
            <a:ext cx="8563644" cy="34901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pl-PL" sz="24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Nagrody </a:t>
            </a:r>
            <a:r>
              <a:rPr lang="pl-PL" sz="2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zostały </a:t>
            </a:r>
            <a:r>
              <a:rPr lang="pl-PL" sz="24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przyznane na każdym etapie </a:t>
            </a:r>
            <a:r>
              <a:rPr lang="pl-PL" sz="2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odrębnie: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etap I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etap II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pl-PL" sz="2400" b="1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 </a:t>
            </a:r>
            <a:r>
              <a:rPr lang="pl-PL" sz="24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czterech kategoriach, odpowiadających kompetencjom: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język </a:t>
            </a:r>
            <a:r>
              <a:rPr lang="pl-PL" sz="24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angielski, </a:t>
            </a:r>
            <a:endParaRPr lang="pl-PL" sz="2400" dirty="0" smtClean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matematyka </a:t>
            </a:r>
            <a:r>
              <a:rPr lang="pl-PL" sz="24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z elementami przyrody, </a:t>
            </a:r>
            <a:endParaRPr lang="pl-PL" sz="2400" dirty="0" smtClean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przedsiębiorczość</a:t>
            </a:r>
            <a:r>
              <a:rPr lang="pl-PL" sz="24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endParaRPr lang="pl-PL" sz="2400" dirty="0" smtClean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l-PL" sz="2400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pl-PL" sz="2400" dirty="0" smtClean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echnologie informacyjno-komunikacyjne.</a:t>
            </a:r>
            <a:endParaRPr lang="pl-PL" sz="2400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83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881988" y="1358320"/>
            <a:ext cx="1063263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>Komisja Konkursowa oceniła prace zgodnie </a:t>
            </a:r>
            <a:r>
              <a:rPr lang="pl-PL" sz="2000" dirty="0">
                <a:solidFill>
                  <a:srgbClr val="0070C0"/>
                </a:solidFill>
                <a:ea typeface="Calibri" panose="020F0502020204030204" pitchFamily="34" charset="0"/>
              </a:rPr>
              <a:t>z </a:t>
            </a:r>
            <a:r>
              <a:rPr lang="pl-PL" sz="2000" i="1" dirty="0">
                <a:solidFill>
                  <a:srgbClr val="0070C0"/>
                </a:solidFill>
                <a:ea typeface="Calibri" panose="020F0502020204030204" pitchFamily="34" charset="0"/>
              </a:rPr>
              <a:t>Kryteriami oceny pracy konkursowej </a:t>
            </a:r>
            <a:r>
              <a:rPr lang="pl-PL" sz="2000" dirty="0">
                <a:solidFill>
                  <a:srgbClr val="0070C0"/>
                </a:solidFill>
                <a:ea typeface="Calibri" panose="020F0502020204030204" pitchFamily="34" charset="0"/>
              </a:rPr>
              <a:t>zawartymi w zał. nr 3 do </a:t>
            </a:r>
            <a:r>
              <a:rPr lang="pl-PL" sz="2000" i="1" dirty="0">
                <a:solidFill>
                  <a:srgbClr val="0070C0"/>
                </a:solidFill>
                <a:ea typeface="Calibri" panose="020F0502020204030204" pitchFamily="34" charset="0"/>
              </a:rPr>
              <a:t>Regulaminu konkursu. </a:t>
            </a:r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>Maksymalna </a:t>
            </a:r>
            <a:r>
              <a:rPr lang="pl-PL" sz="2000" dirty="0">
                <a:solidFill>
                  <a:srgbClr val="0070C0"/>
                </a:solidFill>
                <a:ea typeface="Calibri" panose="020F0502020204030204" pitchFamily="34" charset="0"/>
              </a:rPr>
              <a:t>suma punktów </a:t>
            </a:r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>za pracę konkursową wynosiła </a:t>
            </a:r>
            <a:r>
              <a:rPr lang="pl-PL" sz="2000" dirty="0">
                <a:solidFill>
                  <a:srgbClr val="0070C0"/>
                </a:solidFill>
                <a:ea typeface="Calibri" panose="020F0502020204030204" pitchFamily="34" charset="0"/>
              </a:rPr>
              <a:t>50. </a:t>
            </a:r>
            <a:endParaRPr lang="pl-PL" sz="2000" dirty="0" smtClean="0">
              <a:solidFill>
                <a:srgbClr val="0070C0"/>
              </a:solidFill>
              <a:ea typeface="Calibri" panose="020F0502020204030204" pitchFamily="34" charset="0"/>
            </a:endParaRPr>
          </a:p>
          <a:p>
            <a:pPr lvl="0" algn="just"/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>Punkty przyznano </a:t>
            </a:r>
            <a:r>
              <a:rPr lang="pl-PL" sz="2000" dirty="0">
                <a:solidFill>
                  <a:srgbClr val="0070C0"/>
                </a:solidFill>
                <a:ea typeface="Calibri" panose="020F0502020204030204" pitchFamily="34" charset="0"/>
              </a:rPr>
              <a:t>za prezentację efektów finalnych zrealizowanego </a:t>
            </a:r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>projektu, </a:t>
            </a:r>
            <a:r>
              <a:rPr lang="pl-PL" sz="2000" dirty="0">
                <a:solidFill>
                  <a:srgbClr val="0070C0"/>
                </a:solidFill>
                <a:ea typeface="Calibri" panose="020F0502020204030204" pitchFamily="34" charset="0"/>
              </a:rPr>
              <a:t>opracowaną przez uczniów </a:t>
            </a:r>
            <a:r>
              <a:rPr lang="pl-PL" sz="2000" dirty="0">
                <a:solidFill>
                  <a:srgbClr val="0070C0"/>
                </a:solidFill>
              </a:rPr>
              <a:t>w jednej z wybranych form: prezentacji multimedialnej, filmu, audycji radiowej lub telewizyjnej, strony internetowej, tekstu prasowego (np. artykuł, wywiad, reportaż) lub innej, </a:t>
            </a:r>
            <a:r>
              <a:rPr lang="pl-PL" sz="2000" dirty="0" smtClean="0">
                <a:solidFill>
                  <a:srgbClr val="0070C0"/>
                </a:solidFill>
              </a:rPr>
              <a:t> wybranej przez  uczniów</a:t>
            </a:r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>.</a:t>
            </a:r>
            <a:endParaRPr lang="pl-PL" sz="2000" dirty="0">
              <a:solidFill>
                <a:srgbClr val="0070C0"/>
              </a:solidFill>
              <a:ea typeface="Calibri" panose="020F0502020204030204" pitchFamily="34" charset="0"/>
            </a:endParaRPr>
          </a:p>
          <a:p>
            <a:pPr lvl="0" algn="just"/>
            <a:endParaRPr lang="pl-PL" sz="2000" b="1" dirty="0" smtClean="0">
              <a:solidFill>
                <a:srgbClr val="0070C0"/>
              </a:solidFill>
              <a:ea typeface="Calibri" panose="020F0502020204030204" pitchFamily="34" charset="0"/>
            </a:endParaRPr>
          </a:p>
          <a:p>
            <a:pPr lvl="0" algn="just"/>
            <a:r>
              <a:rPr lang="pl-PL" sz="20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Nagrody przyznano najwyżej ocenionym pracom.</a:t>
            </a:r>
          </a:p>
          <a:p>
            <a:pPr lvl="0" algn="just"/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>Warunkiem otrzymania </a:t>
            </a:r>
            <a:r>
              <a:rPr lang="pl-PL" sz="2000" dirty="0">
                <a:solidFill>
                  <a:srgbClr val="0070C0"/>
                </a:solidFill>
                <a:ea typeface="Calibri" panose="020F0502020204030204" pitchFamily="34" charset="0"/>
              </a:rPr>
              <a:t>nagrody </a:t>
            </a:r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>było </a:t>
            </a:r>
            <a:r>
              <a:rPr lang="pl-PL" sz="2000" dirty="0">
                <a:solidFill>
                  <a:srgbClr val="0070C0"/>
                </a:solidFill>
                <a:ea typeface="Calibri" panose="020F0502020204030204" pitchFamily="34" charset="0"/>
              </a:rPr>
              <a:t>uzyskanie przez pracę konkursową nie mniej niż </a:t>
            </a:r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/>
            </a:r>
            <a:b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</a:br>
            <a:r>
              <a:rPr lang="pl-PL" sz="20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70</a:t>
            </a:r>
            <a:r>
              <a:rPr lang="pl-PL" sz="2000" b="1" dirty="0">
                <a:solidFill>
                  <a:srgbClr val="0070C0"/>
                </a:solidFill>
                <a:ea typeface="Calibri" panose="020F0502020204030204" pitchFamily="34" charset="0"/>
              </a:rPr>
              <a:t>% łącznej sumy </a:t>
            </a:r>
            <a:r>
              <a:rPr lang="pl-PL" sz="20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punktów</a:t>
            </a:r>
            <a:r>
              <a:rPr lang="pl-PL" sz="2000" i="1" dirty="0" smtClean="0">
                <a:solidFill>
                  <a:srgbClr val="0070C0"/>
                </a:solidFill>
                <a:ea typeface="Calibri" panose="020F0502020204030204" pitchFamily="34" charset="0"/>
              </a:rPr>
              <a:t>. </a:t>
            </a:r>
            <a:endParaRPr lang="pl-PL" sz="2000" dirty="0">
              <a:solidFill>
                <a:srgbClr val="0070C0"/>
              </a:solidFill>
              <a:ea typeface="Calibri" panose="020F0502020204030204" pitchFamily="34" charset="0"/>
            </a:endParaRPr>
          </a:p>
          <a:p>
            <a:pPr lvl="0" algn="just"/>
            <a:r>
              <a:rPr lang="pl-PL" sz="2000" dirty="0" smtClean="0">
                <a:solidFill>
                  <a:srgbClr val="0070C0"/>
                </a:solidFill>
                <a:ea typeface="Calibri" panose="020F0502020204030204" pitchFamily="34" charset="0"/>
              </a:rPr>
              <a:t>Dodatkowo, decyzją </a:t>
            </a:r>
            <a:r>
              <a:rPr lang="pl-PL" sz="2000" dirty="0" smtClean="0">
                <a:solidFill>
                  <a:srgbClr val="0070C0"/>
                </a:solidFill>
              </a:rPr>
              <a:t>Komisji, prace konkursowe, które uzyskały 70% punktów, a nie zostały nagrodzone, mogły uzyskać wyróżnienie.</a:t>
            </a:r>
          </a:p>
        </p:txBody>
      </p:sp>
    </p:spTree>
    <p:extLst>
      <p:ext uri="{BB962C8B-B14F-4D97-AF65-F5344CB8AC3E}">
        <p14:creationId xmlns:p14="http://schemas.microsoft.com/office/powerpoint/2010/main" val="1966134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ole tekstowe 2"/>
          <p:cNvSpPr txBox="1"/>
          <p:nvPr/>
        </p:nvSpPr>
        <p:spPr>
          <a:xfrm>
            <a:off x="1073427" y="2093843"/>
            <a:ext cx="88920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pl-PL" sz="3600" b="1" dirty="0">
                <a:solidFill>
                  <a:srgbClr val="0070C0"/>
                </a:solidFill>
                <a:ea typeface="Calibri" panose="020F0502020204030204" pitchFamily="34" charset="0"/>
              </a:rPr>
              <a:t>Przyznano 11 nagród i 13 wyróżnień </a:t>
            </a:r>
            <a:r>
              <a:rPr lang="pl-PL" sz="36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 </a:t>
            </a:r>
          </a:p>
          <a:p>
            <a:pPr lvl="0" algn="ctr"/>
            <a:r>
              <a:rPr lang="pl-PL" sz="36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w </a:t>
            </a:r>
            <a:r>
              <a:rPr lang="pl-PL" sz="3600" b="1" dirty="0">
                <a:solidFill>
                  <a:srgbClr val="0070C0"/>
                </a:solidFill>
                <a:ea typeface="Calibri" panose="020F0502020204030204" pitchFamily="34" charset="0"/>
              </a:rPr>
              <a:t>tym nagrody </a:t>
            </a:r>
            <a:r>
              <a:rPr lang="pl-PL" sz="36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równorzędne </a:t>
            </a:r>
            <a:br>
              <a:rPr lang="pl-PL" sz="3600" b="1" dirty="0" smtClean="0">
                <a:solidFill>
                  <a:srgbClr val="0070C0"/>
                </a:solidFill>
                <a:ea typeface="Calibri" panose="020F0502020204030204" pitchFamily="34" charset="0"/>
              </a:rPr>
            </a:br>
            <a:r>
              <a:rPr lang="pl-PL" sz="36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z języka angielskiego na etapie II, </a:t>
            </a:r>
            <a:br>
              <a:rPr lang="pl-PL" sz="3600" b="1" dirty="0" smtClean="0">
                <a:solidFill>
                  <a:srgbClr val="0070C0"/>
                </a:solidFill>
                <a:ea typeface="Calibri" panose="020F0502020204030204" pitchFamily="34" charset="0"/>
              </a:rPr>
            </a:br>
            <a:r>
              <a:rPr lang="pl-PL" sz="3600" b="1" dirty="0" smtClean="0">
                <a:solidFill>
                  <a:srgbClr val="0070C0"/>
                </a:solidFill>
                <a:ea typeface="Calibri" panose="020F0502020204030204" pitchFamily="34" charset="0"/>
              </a:rPr>
              <a:t>z matematyki na etapie I oraz na etapie II </a:t>
            </a:r>
            <a:endParaRPr lang="pl-PL" sz="36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417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Łącznik prosty 11"/>
          <p:cNvCxnSpPr/>
          <p:nvPr/>
        </p:nvCxnSpPr>
        <p:spPr>
          <a:xfrm>
            <a:off x="659027" y="6132902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Obraz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733" y="10333"/>
            <a:ext cx="2816021" cy="1078452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5995" y="306616"/>
            <a:ext cx="3731091" cy="516075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18743" y="313179"/>
            <a:ext cx="2493511" cy="573609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9526" y="6253700"/>
            <a:ext cx="6979934" cy="545408"/>
          </a:xfrm>
          <a:prstGeom prst="rect">
            <a:avLst/>
          </a:prstGeom>
        </p:spPr>
      </p:pic>
      <p:cxnSp>
        <p:nvCxnSpPr>
          <p:cNvPr id="11" name="Łącznik prosty 10"/>
          <p:cNvCxnSpPr/>
          <p:nvPr/>
        </p:nvCxnSpPr>
        <p:spPr>
          <a:xfrm>
            <a:off x="659027" y="1076304"/>
            <a:ext cx="11121038" cy="0"/>
          </a:xfrm>
          <a:prstGeom prst="line">
            <a:avLst/>
          </a:prstGeom>
          <a:ln w="6350">
            <a:solidFill>
              <a:srgbClr val="16419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Prostokąt 1"/>
          <p:cNvSpPr/>
          <p:nvPr/>
        </p:nvSpPr>
        <p:spPr>
          <a:xfrm>
            <a:off x="852694" y="2684140"/>
            <a:ext cx="10733704" cy="13336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1000"/>
              </a:spcBef>
              <a:spcAft>
                <a:spcPts val="1000"/>
              </a:spcAft>
            </a:pPr>
            <a:endParaRPr lang="pl-PL" sz="3200" b="1" dirty="0" smtClean="0">
              <a:solidFill>
                <a:srgbClr val="0070C0"/>
              </a:solidFill>
              <a:ea typeface="Calibri" panose="020F0502020204030204" pitchFamily="34" charset="0"/>
            </a:endParaRPr>
          </a:p>
          <a:p>
            <a:pPr lvl="0" algn="ctr">
              <a:spcBef>
                <a:spcPts val="1000"/>
              </a:spcBef>
              <a:spcAft>
                <a:spcPts val="1000"/>
              </a:spcAft>
            </a:pPr>
            <a:endParaRPr lang="pl-PL" sz="3200" b="1" dirty="0" smtClean="0">
              <a:solidFill>
                <a:srgbClr val="0070C0"/>
              </a:solidFill>
              <a:ea typeface="Calibri" panose="020F0502020204030204" pitchFamily="34" charset="0"/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8511431"/>
              </p:ext>
            </p:extLst>
          </p:nvPr>
        </p:nvGraphicFramePr>
        <p:xfrm>
          <a:off x="2066743" y="1908314"/>
          <a:ext cx="8336214" cy="3999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8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787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87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65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Wynik konkursu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Ilość prac z wynikiem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b="1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Rodzaj nagrody dla ucznia 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Nagrody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tablet, dysk, </a:t>
                      </a:r>
                      <a:r>
                        <a:rPr lang="pl-PL" sz="18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pendrive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Wyróżnienia powyżej 82%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tablet, dysk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Wyróżnienia  78%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tablet, </a:t>
                      </a:r>
                      <a:r>
                        <a:rPr lang="pl-PL" sz="18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pendrive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Wyróżnienia powyżej 70%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dysk,</a:t>
                      </a:r>
                      <a:r>
                        <a:rPr lang="pl-PL" sz="18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l-PL" sz="1800" baseline="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pendrive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6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Nagroda za udział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>
                          <a:effectLst/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l-PL" sz="18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pendrive</a:t>
                      </a:r>
                      <a:endParaRPr lang="pl-PL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pole tekstowe 5"/>
          <p:cNvSpPr txBox="1"/>
          <p:nvPr/>
        </p:nvSpPr>
        <p:spPr>
          <a:xfrm>
            <a:off x="2663687" y="1484243"/>
            <a:ext cx="71557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400" b="1" dirty="0" smtClean="0">
                <a:solidFill>
                  <a:srgbClr val="0070C0"/>
                </a:solidFill>
              </a:rPr>
              <a:t>Informacja o liczbie i rodzaju nagród</a:t>
            </a:r>
            <a:endParaRPr lang="pl-PL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5978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2021</TotalTime>
  <Words>383</Words>
  <Application>Microsoft Office PowerPoint</Application>
  <PresentationFormat>Panoramiczny</PresentationFormat>
  <Paragraphs>57</Paragraphs>
  <Slides>10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Sabina Grabowicz</dc:creator>
  <cp:lastModifiedBy>k.niewidok</cp:lastModifiedBy>
  <cp:revision>444</cp:revision>
  <dcterms:created xsi:type="dcterms:W3CDTF">2017-01-18T10:09:09Z</dcterms:created>
  <dcterms:modified xsi:type="dcterms:W3CDTF">2020-06-29T07:13:10Z</dcterms:modified>
</cp:coreProperties>
</file>