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3" r:id="rId4"/>
    <p:sldId id="275" r:id="rId5"/>
    <p:sldId id="274" r:id="rId6"/>
    <p:sldId id="276" r:id="rId7"/>
    <p:sldId id="278" r:id="rId8"/>
    <p:sldId id="277" r:id="rId9"/>
    <p:sldId id="284" r:id="rId10"/>
    <p:sldId id="280" r:id="rId11"/>
    <p:sldId id="279" r:id="rId12"/>
    <p:sldId id="281" r:id="rId13"/>
    <p:sldId id="265" r:id="rId14"/>
    <p:sldId id="266" r:id="rId15"/>
    <p:sldId id="267" r:id="rId16"/>
    <p:sldId id="262" r:id="rId17"/>
    <p:sldId id="261" r:id="rId18"/>
    <p:sldId id="260" r:id="rId19"/>
    <p:sldId id="259" r:id="rId20"/>
    <p:sldId id="258" r:id="rId21"/>
    <p:sldId id="271" r:id="rId22"/>
    <p:sldId id="270" r:id="rId23"/>
    <p:sldId id="269" r:id="rId24"/>
    <p:sldId id="273" r:id="rId25"/>
    <p:sldId id="272" r:id="rId26"/>
    <p:sldId id="282" r:id="rId27"/>
    <p:sldId id="268" r:id="rId2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>
        <p:scale>
          <a:sx n="73" d="100"/>
          <a:sy n="73" d="100"/>
        </p:scale>
        <p:origin x="-60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12.05.2022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2524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12.05.2022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1799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12.05.2022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411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12.05.2022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5383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12.05.2022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2614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12.05.2022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0323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12.05.2022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8492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12.05.2022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7379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12.05.2022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1145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12.05.2022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780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5D4AB-8FEA-45B7-A230-6D1D31D775F5}" type="datetimeFigureOut">
              <a:rPr lang="pl-PL" smtClean="0"/>
              <a:pPr/>
              <a:t>12.05.2022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5884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5D4AB-8FEA-45B7-A230-6D1D31D775F5}" type="datetimeFigureOut">
              <a:rPr lang="pl-PL" smtClean="0"/>
              <a:pPr/>
              <a:t>12.05.2022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537F5-B2C8-4DA5-8DC2-7E0A8B645F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3920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Reggaeton" TargetMode="External"/><Relationship Id="rId13" Type="http://schemas.openxmlformats.org/officeDocument/2006/relationships/hyperlink" Target="https://pl.wikipedia.org/wiki/Taniec_brzucha" TargetMode="External"/><Relationship Id="rId3" Type="http://schemas.openxmlformats.org/officeDocument/2006/relationships/hyperlink" Target="https://pl.wikipedia.org/wiki/%C4%86wiczenia_fizyczne" TargetMode="External"/><Relationship Id="rId7" Type="http://schemas.openxmlformats.org/officeDocument/2006/relationships/hyperlink" Target="https://pl.wikipedia.org/wiki/Cumbia" TargetMode="External"/><Relationship Id="rId12" Type="http://schemas.openxmlformats.org/officeDocument/2006/relationships/hyperlink" Target="https://pl.wikipedia.org/wiki/Flamenc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l.wikipedia.org/wiki/Merengue" TargetMode="External"/><Relationship Id="rId11" Type="http://schemas.openxmlformats.org/officeDocument/2006/relationships/hyperlink" Target="https://pl.wikipedia.org/wiki/Tango_(muzyka)" TargetMode="External"/><Relationship Id="rId5" Type="http://schemas.openxmlformats.org/officeDocument/2006/relationships/hyperlink" Target="https://pl.wikipedia.org/wiki/Salsa_(muzyka)" TargetMode="External"/><Relationship Id="rId15" Type="http://schemas.openxmlformats.org/officeDocument/2006/relationships/image" Target="../media/image15.jpeg"/><Relationship Id="rId10" Type="http://schemas.openxmlformats.org/officeDocument/2006/relationships/hyperlink" Target="https://pl.wikipedia.org/wiki/Samba_de_Roda" TargetMode="External"/><Relationship Id="rId4" Type="http://schemas.openxmlformats.org/officeDocument/2006/relationships/hyperlink" Target="https://pl.wikipedia.org/wiki/Taniec_towarzyski" TargetMode="External"/><Relationship Id="rId9" Type="http://schemas.openxmlformats.org/officeDocument/2006/relationships/hyperlink" Target="https://pl.wikipedia.org/wiki/Soca" TargetMode="External"/><Relationship Id="rId14" Type="http://schemas.openxmlformats.org/officeDocument/2006/relationships/hyperlink" Target="https://pl.wikipedia.org/w/index.php?title=Quebradita&amp;action=edit&amp;redlink=1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Merengue" TargetMode="External"/><Relationship Id="rId13" Type="http://schemas.openxmlformats.org/officeDocument/2006/relationships/hyperlink" Target="https://pl.wikipedia.org/wiki/Sporty_si%C5%82owe" TargetMode="External"/><Relationship Id="rId3" Type="http://schemas.openxmlformats.org/officeDocument/2006/relationships/hyperlink" Target="https://pl.wikipedia.org/wiki/Aerobik" TargetMode="External"/><Relationship Id="rId7" Type="http://schemas.openxmlformats.org/officeDocument/2006/relationships/hyperlink" Target="https://pl.wikipedia.org/wiki/Salsa_(taniec)" TargetMode="External"/><Relationship Id="rId12" Type="http://schemas.openxmlformats.org/officeDocument/2006/relationships/hyperlink" Target="https://pl.wikipedia.org/wiki/Taniec_brzuch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l.wikipedia.org/wiki/Samba_(taniec_towarzyski)" TargetMode="External"/><Relationship Id="rId11" Type="http://schemas.openxmlformats.org/officeDocument/2006/relationships/hyperlink" Target="https://pl.wikipedia.org/wiki/Bollywood" TargetMode="External"/><Relationship Id="rId5" Type="http://schemas.openxmlformats.org/officeDocument/2006/relationships/hyperlink" Target="https://pl.wikipedia.org/wiki/Soca" TargetMode="External"/><Relationship Id="rId10" Type="http://schemas.openxmlformats.org/officeDocument/2006/relationships/hyperlink" Target="https://pl.wikipedia.org/wiki/Sztuki_walki" TargetMode="External"/><Relationship Id="rId4" Type="http://schemas.openxmlformats.org/officeDocument/2006/relationships/hyperlink" Target="https://pl.wikipedia.org/wiki/Hip-hop" TargetMode="External"/><Relationship Id="rId9" Type="http://schemas.openxmlformats.org/officeDocument/2006/relationships/hyperlink" Target="https://pl.wikipedia.org/wiki/Mambo_(taniec)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/index.php?title=Entra%C3%AEnement_fractionn%C3%A9&amp;action=edit&amp;redlink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Zumba?fbclid=IwAR2cCJWQUspAHTYd6olHTTMOw6TkO4ejqDsNjdrBQ_AZlw2odd2auBjsLyY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l.wikipedia.org/wiki/Choroba_Parkinsona" TargetMode="External"/><Relationship Id="rId5" Type="http://schemas.openxmlformats.org/officeDocument/2006/relationships/hyperlink" Target="https://pl.wikipedia.org/wiki/Zesp%C3%B3%C5%82_Aspergera" TargetMode="External"/><Relationship Id="rId4" Type="http://schemas.openxmlformats.org/officeDocument/2006/relationships/hyperlink" Target="https://pl.wikipedia.org/wiki/Niepe%C5%82nosprawno%C5%9B%C4%87_ruchow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erwer1375463.home.pl/szkoleni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5kPbjeefM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QqfuEW5nnRc&amp;list=RDCMUCP5GtbTn4-obMjSVEAFj_5g&amp;index=15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mba.fit.pl/fitness/o_zumbie/rodzaje_zumby,14,1,0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dn.edu.p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f.poznan.pl/pl/nkf-struktur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www.awf.poznan.pl/pl/wfsir-sporty-roz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449977" y="1436914"/>
            <a:ext cx="8072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Sporty całego życia -</a:t>
            </a:r>
          </a:p>
          <a:p>
            <a:r>
              <a:rPr lang="pl-PL" sz="2800" dirty="0" smtClean="0"/>
              <a:t>nowe spojrzenie, nowe możliwości</a:t>
            </a:r>
            <a:endParaRPr lang="pl-PL" sz="2800" dirty="0"/>
          </a:p>
        </p:txBody>
      </p:sp>
      <p:pic>
        <p:nvPicPr>
          <p:cNvPr id="28674" name="Picture 2" descr="Obrazy sportowe i rekreacyjne - Zdjęcia - Shutterst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026" y="3122658"/>
            <a:ext cx="103632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53143" y="731521"/>
            <a:ext cx="988858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l-PL" spc="-1" dirty="0" smtClean="0">
                <a:latin typeface="Arial"/>
              </a:rPr>
              <a:t>                                      </a:t>
            </a:r>
            <a:r>
              <a:rPr lang="pl-PL" sz="2400" spc="-1" dirty="0" smtClean="0">
                <a:latin typeface="Arial"/>
              </a:rPr>
              <a:t>Od czego zacząć?</a:t>
            </a:r>
          </a:p>
          <a:p>
            <a:pPr>
              <a:lnSpc>
                <a:spcPct val="100000"/>
              </a:lnSpc>
            </a:pPr>
            <a:endParaRPr lang="pl-PL" sz="2000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spc="-1" dirty="0" smtClean="0">
                <a:latin typeface="Arial"/>
              </a:rPr>
              <a:t>Porusz z młodzieżą kwestię:</a:t>
            </a:r>
          </a:p>
          <a:p>
            <a:pPr>
              <a:lnSpc>
                <a:spcPct val="100000"/>
              </a:lnSpc>
            </a:pPr>
            <a:r>
              <a:rPr lang="pl-PL" sz="2000" spc="-1" dirty="0" smtClean="0">
                <a:latin typeface="Arial"/>
              </a:rPr>
              <a:t>Jeśli chcesz zająć się sportem na stałe, właściwie się do tego przygotuj. Odpowiedz sobie na pytania, co Cię motywuje i jaki rodzaj sportu lubisz. </a:t>
            </a:r>
          </a:p>
          <a:p>
            <a:pPr>
              <a:lnSpc>
                <a:spcPct val="100000"/>
              </a:lnSpc>
            </a:pPr>
            <a:endParaRPr lang="pl-PL" sz="2000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000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spc="-1" dirty="0" smtClean="0">
                <a:latin typeface="Arial"/>
              </a:rPr>
              <a:t>Aktywność fizyczna ma być dla Ciebie, nie Ty dla niej. </a:t>
            </a:r>
          </a:p>
          <a:p>
            <a:pPr>
              <a:lnSpc>
                <a:spcPct val="100000"/>
              </a:lnSpc>
            </a:pPr>
            <a:r>
              <a:rPr lang="pl-PL" sz="2000" spc="-1" dirty="0" smtClean="0">
                <a:latin typeface="Arial"/>
              </a:rPr>
              <a:t>Rób to więc na swoich warunkach, </a:t>
            </a:r>
          </a:p>
          <a:p>
            <a:pPr>
              <a:lnSpc>
                <a:spcPct val="100000"/>
              </a:lnSpc>
            </a:pPr>
            <a:r>
              <a:rPr lang="pl-PL" sz="2000" spc="-1" dirty="0" smtClean="0">
                <a:latin typeface="Arial"/>
              </a:rPr>
              <a:t>ciesz się zdrowiem i świetnym samopoczuciem!</a:t>
            </a:r>
            <a:endParaRPr lang="pl-PL" sz="2000" spc="-1" dirty="0">
              <a:latin typeface="Arial"/>
            </a:endParaRPr>
          </a:p>
        </p:txBody>
      </p:sp>
      <p:pic>
        <p:nvPicPr>
          <p:cNvPr id="25602" name="Picture 2" descr="5 dyscyplin sportowych, o których prawdopodobnie nie miałeś pojęcia - Blab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7189" y="2481942"/>
            <a:ext cx="4167049" cy="3984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94114" y="992777"/>
            <a:ext cx="76417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800" b="1" spc="-1" dirty="0" smtClean="0">
                <a:latin typeface="Arial"/>
              </a:rPr>
              <a:t>Sportem całego życia </a:t>
            </a:r>
            <a:r>
              <a:rPr lang="pl-PL" sz="2800" spc="-1" dirty="0" smtClean="0">
                <a:latin typeface="Arial"/>
              </a:rPr>
              <a:t>tak naprawdę może być</a:t>
            </a:r>
            <a:r>
              <a:rPr lang="pl-PL" sz="2800" b="1" spc="-1" dirty="0" smtClean="0">
                <a:latin typeface="Arial"/>
              </a:rPr>
              <a:t> każda dyscyplina, każda aktywność</a:t>
            </a:r>
            <a:endParaRPr lang="pl-PL" sz="2800" b="1" spc="-1" dirty="0">
              <a:latin typeface="Arial"/>
            </a:endParaRPr>
          </a:p>
        </p:txBody>
      </p:sp>
      <p:pic>
        <p:nvPicPr>
          <p:cNvPr id="3" name="Obraz 2"/>
          <p:cNvPicPr/>
          <p:nvPr/>
        </p:nvPicPr>
        <p:blipFill>
          <a:blip r:embed="rId3" cstate="print"/>
          <a:stretch/>
        </p:blipFill>
        <p:spPr>
          <a:xfrm>
            <a:off x="1776549" y="2416628"/>
            <a:ext cx="7863839" cy="350084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58091" y="109728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spc="-1" dirty="0" smtClean="0">
                <a:latin typeface="Arial"/>
              </a:rPr>
              <a:t>Co może zaproponować nauczyciel wychowania fizycznego </a:t>
            </a:r>
          </a:p>
          <a:p>
            <a:pPr>
              <a:lnSpc>
                <a:spcPct val="100000"/>
              </a:lnSpc>
            </a:pPr>
            <a:r>
              <a:rPr lang="pl-PL" sz="2400" spc="-1" dirty="0" smtClean="0">
                <a:latin typeface="Arial"/>
              </a:rPr>
              <a:t>aby uczniowi ułatwić wybór i zachęcić do aktywności</a:t>
            </a:r>
            <a:endParaRPr lang="pl-PL" sz="2400" spc="-1" dirty="0">
              <a:latin typeface="Arial"/>
            </a:endParaRPr>
          </a:p>
        </p:txBody>
      </p:sp>
      <p:sp>
        <p:nvSpPr>
          <p:cNvPr id="24578" name="AutoShape 2" descr="Najdziwniejsze sporty świata – Tre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80" name="AutoShape 4" descr="Najdziwniejsze sporty świata – Tre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4582" name="Picture 6" descr="Najdziwniejsze sporty świata – T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1495" y="2179184"/>
            <a:ext cx="7334250" cy="3762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606730" y="1737360"/>
            <a:ext cx="881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746067" y="1889760"/>
            <a:ext cx="881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885404" y="2042160"/>
            <a:ext cx="881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35576" y="2965267"/>
            <a:ext cx="6035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err="1" smtClean="0"/>
              <a:t>Zumba</a:t>
            </a:r>
            <a:r>
              <a:rPr lang="pl-PL" sz="3600" b="1" dirty="0" smtClean="0"/>
              <a:t> – co to jest?</a:t>
            </a:r>
          </a:p>
        </p:txBody>
      </p:sp>
      <p:sp>
        <p:nvSpPr>
          <p:cNvPr id="23556" name="AutoShape 4" descr="Zumba Biała Podlask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58" name="AutoShape 6" descr="Zumba Biała Podlask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3560" name="Picture 8" descr="Zumba | palac.art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9017" y="1018903"/>
            <a:ext cx="5851285" cy="5378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63040" y="1711234"/>
            <a:ext cx="9117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571897" y="35863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 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62149" y="757647"/>
            <a:ext cx="961426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Według </a:t>
            </a:r>
            <a:r>
              <a:rPr lang="pl-PL" b="1" dirty="0" err="1" smtClean="0"/>
              <a:t>Wikipedii</a:t>
            </a:r>
            <a:r>
              <a:rPr lang="pl-PL" b="1" dirty="0" smtClean="0"/>
              <a:t>:</a:t>
            </a:r>
          </a:p>
          <a:p>
            <a:endParaRPr lang="pl-PL" b="1" dirty="0" smtClean="0"/>
          </a:p>
          <a:p>
            <a:r>
              <a:rPr lang="pl-PL" sz="2400" b="1" dirty="0" err="1" smtClean="0"/>
              <a:t>Zumba</a:t>
            </a:r>
            <a:r>
              <a:rPr lang="pl-PL" sz="2400" dirty="0" smtClean="0"/>
              <a:t> – kompletny, licencjonowany </a:t>
            </a:r>
            <a:r>
              <a:rPr lang="pl-PL" sz="2400" dirty="0" smtClean="0">
                <a:hlinkClick r:id="rId3" tooltip="Ćwiczenia fizyczne"/>
              </a:rPr>
              <a:t>program treningowy</a:t>
            </a:r>
            <a:r>
              <a:rPr lang="pl-PL" sz="2400" dirty="0" smtClean="0"/>
              <a:t>, zawierający wszystkie elementy </a:t>
            </a:r>
            <a:r>
              <a:rPr lang="pl-PL" sz="2400" dirty="0" err="1" smtClean="0"/>
              <a:t>fitnessu</a:t>
            </a:r>
            <a:r>
              <a:rPr lang="pl-PL" sz="2400" dirty="0" smtClean="0"/>
              <a:t>: </a:t>
            </a:r>
            <a:r>
              <a:rPr lang="pl-PL" sz="2400" dirty="0" err="1" smtClean="0"/>
              <a:t>cardio</a:t>
            </a:r>
            <a:r>
              <a:rPr lang="pl-PL" sz="2400" dirty="0" smtClean="0"/>
              <a:t>, pracę mięśni, równowagę i gibkość. </a:t>
            </a:r>
          </a:p>
          <a:p>
            <a:r>
              <a:rPr lang="pl-PL" sz="2400" dirty="0" smtClean="0"/>
              <a:t>Choreografie inspirowane są głównie </a:t>
            </a:r>
            <a:r>
              <a:rPr lang="pl-PL" sz="2400" dirty="0" smtClean="0">
                <a:hlinkClick r:id="rId4" tooltip="Taniec towarzyski"/>
              </a:rPr>
              <a:t>tańcami latynoskimi</a:t>
            </a:r>
            <a:r>
              <a:rPr lang="pl-PL" sz="2400" dirty="0" smtClean="0"/>
              <a:t> </a:t>
            </a:r>
          </a:p>
          <a:p>
            <a:r>
              <a:rPr lang="pl-PL" sz="2400" dirty="0" smtClean="0"/>
              <a:t>(</a:t>
            </a:r>
            <a:r>
              <a:rPr lang="pl-PL" sz="2400" dirty="0" smtClean="0">
                <a:hlinkClick r:id="rId5" tooltip="Salsa (muzyka)"/>
              </a:rPr>
              <a:t>salsa</a:t>
            </a:r>
            <a:r>
              <a:rPr lang="pl-PL" sz="2400" dirty="0" smtClean="0"/>
              <a:t>, </a:t>
            </a:r>
            <a:r>
              <a:rPr lang="pl-PL" sz="2400" dirty="0" err="1" smtClean="0">
                <a:hlinkClick r:id="rId6" tooltip="Merengue"/>
              </a:rPr>
              <a:t>merengue</a:t>
            </a:r>
            <a:r>
              <a:rPr lang="pl-PL" sz="2400" dirty="0" smtClean="0"/>
              <a:t>, </a:t>
            </a:r>
            <a:r>
              <a:rPr lang="pl-PL" sz="2400" dirty="0" err="1" smtClean="0">
                <a:hlinkClick r:id="rId7" tooltip="Cumbia"/>
              </a:rPr>
              <a:t>cumbia</a:t>
            </a:r>
            <a:r>
              <a:rPr lang="pl-PL" sz="2400" dirty="0" smtClean="0"/>
              <a:t>, </a:t>
            </a:r>
            <a:r>
              <a:rPr lang="pl-PL" sz="2400" dirty="0" err="1" smtClean="0">
                <a:hlinkClick r:id="rId8" tooltip="Reggaeton"/>
              </a:rPr>
              <a:t>reggaeton</a:t>
            </a:r>
            <a:r>
              <a:rPr lang="pl-PL" sz="2400" dirty="0" smtClean="0"/>
              <a:t>, </a:t>
            </a:r>
            <a:r>
              <a:rPr lang="pl-PL" sz="2400" dirty="0" err="1" smtClean="0">
                <a:hlinkClick r:id="rId9" tooltip="Soca"/>
              </a:rPr>
              <a:t>soca</a:t>
            </a:r>
            <a:r>
              <a:rPr lang="pl-PL" sz="2400" dirty="0" smtClean="0"/>
              <a:t>, </a:t>
            </a:r>
            <a:r>
              <a:rPr lang="pl-PL" sz="2400" dirty="0" smtClean="0">
                <a:hlinkClick r:id="rId10" tooltip="Samba de Roda"/>
              </a:rPr>
              <a:t>samba</a:t>
            </a:r>
            <a:r>
              <a:rPr lang="pl-PL" sz="2400" dirty="0" smtClean="0"/>
              <a:t>, </a:t>
            </a:r>
            <a:r>
              <a:rPr lang="pl-PL" sz="2400" dirty="0" smtClean="0">
                <a:hlinkClick r:id="rId11" tooltip="Tango (muzyka)"/>
              </a:rPr>
              <a:t>tango</a:t>
            </a:r>
            <a:r>
              <a:rPr lang="pl-PL" sz="2400" dirty="0" smtClean="0"/>
              <a:t>, </a:t>
            </a:r>
            <a:r>
              <a:rPr lang="pl-PL" sz="2400" dirty="0" smtClean="0">
                <a:hlinkClick r:id="rId12" tooltip="Flamenco"/>
              </a:rPr>
              <a:t>flamenco</a:t>
            </a:r>
            <a:r>
              <a:rPr lang="pl-PL" sz="2400" dirty="0" smtClean="0"/>
              <a:t>), ale także </a:t>
            </a:r>
            <a:r>
              <a:rPr lang="pl-PL" sz="2400" dirty="0" smtClean="0">
                <a:hlinkClick r:id="rId13" tooltip="Taniec brzucha"/>
              </a:rPr>
              <a:t>tańcem brzucha</a:t>
            </a:r>
            <a:r>
              <a:rPr lang="pl-PL" sz="2400" dirty="0" smtClean="0"/>
              <a:t> czy </a:t>
            </a:r>
            <a:r>
              <a:rPr lang="pl-PL" sz="2400" dirty="0" err="1" smtClean="0">
                <a:hlinkClick r:id="rId14" tooltip="Quebradita (strona nie istnieje)"/>
              </a:rPr>
              <a:t>Quebraditą</a:t>
            </a:r>
            <a:r>
              <a:rPr lang="pl-PL" sz="2400" dirty="0" smtClean="0"/>
              <a:t>.</a:t>
            </a:r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r>
              <a:rPr lang="pl-PL" dirty="0" smtClean="0"/>
              <a:t>Z informacji na stronie internetowej </a:t>
            </a:r>
          </a:p>
          <a:p>
            <a:r>
              <a:rPr lang="pl-PL" dirty="0" err="1" smtClean="0"/>
              <a:t>Zumba</a:t>
            </a:r>
            <a:r>
              <a:rPr lang="pl-PL" dirty="0" smtClean="0"/>
              <a:t> Fitness LLC wynika, </a:t>
            </a:r>
          </a:p>
          <a:p>
            <a:r>
              <a:rPr lang="pl-PL" dirty="0" smtClean="0"/>
              <a:t>że w cotygodniowych zajęciach </a:t>
            </a:r>
            <a:r>
              <a:rPr lang="pl-PL" i="1" dirty="0" err="1" smtClean="0"/>
              <a:t>Zumby</a:t>
            </a:r>
            <a:r>
              <a:rPr lang="pl-PL" dirty="0" smtClean="0"/>
              <a:t> </a:t>
            </a:r>
          </a:p>
          <a:p>
            <a:r>
              <a:rPr lang="pl-PL" dirty="0" smtClean="0"/>
              <a:t>uczestniczy ponad 15 milionów osób, </a:t>
            </a:r>
          </a:p>
          <a:p>
            <a:r>
              <a:rPr lang="pl-PL" dirty="0" smtClean="0"/>
              <a:t>a realizowane są one w około </a:t>
            </a:r>
          </a:p>
          <a:p>
            <a:r>
              <a:rPr lang="pl-PL" dirty="0" smtClean="0"/>
              <a:t>200 000 miejscach  w 180 krajach (2013r.)</a:t>
            </a:r>
            <a:endParaRPr lang="pl-PL" dirty="0"/>
          </a:p>
        </p:txBody>
      </p:sp>
      <p:pic>
        <p:nvPicPr>
          <p:cNvPr id="22530" name="Picture 2" descr="zumba - Rzeszów New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16432" y="3252652"/>
            <a:ext cx="5904413" cy="3422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96834" y="1123407"/>
            <a:ext cx="104633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i="1" dirty="0" err="1" smtClean="0"/>
              <a:t>Zumba</a:t>
            </a:r>
            <a:r>
              <a:rPr lang="pl-PL" sz="2400" dirty="0" smtClean="0"/>
              <a:t> zawiera w sobie elementy tańca i </a:t>
            </a:r>
            <a:r>
              <a:rPr lang="pl-PL" sz="2400" dirty="0" smtClean="0">
                <a:hlinkClick r:id="rId3" tooltip="Aerobik"/>
              </a:rPr>
              <a:t>aerobiku</a:t>
            </a:r>
            <a:r>
              <a:rPr lang="pl-PL" sz="2400" dirty="0" smtClean="0"/>
              <a:t>. </a:t>
            </a:r>
          </a:p>
          <a:p>
            <a:r>
              <a:rPr lang="pl-PL" sz="2400" dirty="0" smtClean="0"/>
              <a:t>Jej choreografia łączy  w sobie: </a:t>
            </a:r>
          </a:p>
          <a:p>
            <a:r>
              <a:rPr lang="pl-PL" sz="2400" dirty="0" err="1" smtClean="0">
                <a:hlinkClick r:id="rId4" tooltip="Hip-hop"/>
              </a:rPr>
              <a:t>hiphop</a:t>
            </a:r>
            <a:r>
              <a:rPr lang="pl-PL" sz="2400" dirty="0" smtClean="0"/>
              <a:t>, </a:t>
            </a:r>
            <a:r>
              <a:rPr lang="pl-PL" sz="2400" dirty="0" err="1" smtClean="0">
                <a:hlinkClick r:id="rId5" tooltip="Soca"/>
              </a:rPr>
              <a:t>soca</a:t>
            </a:r>
            <a:r>
              <a:rPr lang="pl-PL" sz="2400" dirty="0" smtClean="0"/>
              <a:t>, </a:t>
            </a:r>
            <a:r>
              <a:rPr lang="pl-PL" sz="2400" dirty="0" smtClean="0">
                <a:hlinkClick r:id="rId6" tooltip="Samba (taniec towarzyski)"/>
              </a:rPr>
              <a:t>samba</a:t>
            </a:r>
            <a:r>
              <a:rPr lang="pl-PL" sz="2400" dirty="0" smtClean="0"/>
              <a:t>, </a:t>
            </a:r>
            <a:r>
              <a:rPr lang="pl-PL" sz="2400" dirty="0" smtClean="0">
                <a:hlinkClick r:id="rId7" tooltip="Salsa (taniec)"/>
              </a:rPr>
              <a:t>salsa</a:t>
            </a:r>
            <a:r>
              <a:rPr lang="pl-PL" sz="2400" dirty="0" smtClean="0"/>
              <a:t>, </a:t>
            </a:r>
            <a:r>
              <a:rPr lang="pl-PL" sz="2400" dirty="0" err="1" smtClean="0">
                <a:hlinkClick r:id="rId8" tooltip="Merengue"/>
              </a:rPr>
              <a:t>merengue</a:t>
            </a:r>
            <a:r>
              <a:rPr lang="pl-PL" sz="2400" dirty="0" smtClean="0"/>
              <a:t>, </a:t>
            </a:r>
            <a:r>
              <a:rPr lang="pl-PL" sz="2400" dirty="0" smtClean="0">
                <a:hlinkClick r:id="rId9" tooltip="Mambo (taniec)"/>
              </a:rPr>
              <a:t>mambo</a:t>
            </a:r>
            <a:r>
              <a:rPr lang="pl-PL" sz="2400" dirty="0" smtClean="0"/>
              <a:t>, </a:t>
            </a:r>
            <a:r>
              <a:rPr lang="pl-PL" sz="2400" dirty="0" smtClean="0">
                <a:hlinkClick r:id="rId10" tooltip="Sztuki walki"/>
              </a:rPr>
              <a:t>sztuki walki</a:t>
            </a:r>
            <a:r>
              <a:rPr lang="pl-PL" sz="2400" dirty="0" smtClean="0"/>
              <a:t>, </a:t>
            </a:r>
          </a:p>
          <a:p>
            <a:r>
              <a:rPr lang="pl-PL" sz="2400" dirty="0" smtClean="0"/>
              <a:t>oraz elementy </a:t>
            </a:r>
            <a:r>
              <a:rPr lang="pl-PL" sz="2400" dirty="0" err="1" smtClean="0">
                <a:hlinkClick r:id="rId11" tooltip="Bollywood"/>
              </a:rPr>
              <a:t>Bollywood</a:t>
            </a:r>
            <a:r>
              <a:rPr lang="pl-PL" sz="2400" dirty="0" smtClean="0"/>
              <a:t> i </a:t>
            </a:r>
            <a:r>
              <a:rPr lang="pl-PL" sz="2400" dirty="0" smtClean="0">
                <a:hlinkClick r:id="rId12" tooltip="Taniec brzucha"/>
              </a:rPr>
              <a:t>tańca brzucha</a:t>
            </a:r>
            <a:r>
              <a:rPr lang="pl-PL" sz="2400" dirty="0" smtClean="0"/>
              <a:t>. </a:t>
            </a:r>
          </a:p>
          <a:p>
            <a:r>
              <a:rPr lang="pl-PL" sz="2400" dirty="0" smtClean="0"/>
              <a:t>Wykorzystywane są także elementy </a:t>
            </a:r>
            <a:r>
              <a:rPr lang="pl-PL" sz="2400" dirty="0" smtClean="0">
                <a:hlinkClick r:id="rId13" tooltip="Sporty siłowe"/>
              </a:rPr>
              <a:t>treningu siłowego</a:t>
            </a:r>
            <a:r>
              <a:rPr lang="pl-PL" sz="2400" dirty="0" smtClean="0"/>
              <a:t>, oraz treningu </a:t>
            </a:r>
            <a:r>
              <a:rPr lang="pl-PL" sz="2400" dirty="0" err="1" smtClean="0"/>
              <a:t>cardio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aniec plus aerobik, czyli zumba! Co daje i jak zacząć trenować?"/>
          <p:cNvPicPr>
            <a:picLocks noChangeAspect="1" noChangeArrowheads="1"/>
          </p:cNvPicPr>
          <p:nvPr/>
        </p:nvPicPr>
        <p:blipFill>
          <a:blip r:embed="rId3" cstate="print"/>
          <a:srcRect t="3896"/>
          <a:stretch>
            <a:fillRect/>
          </a:stretch>
        </p:blipFill>
        <p:spPr bwMode="auto">
          <a:xfrm>
            <a:off x="1502229" y="731520"/>
            <a:ext cx="8321040" cy="579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aniec plus aerobik, czyli zumba! Co daje i jak zacząć trenować?"/>
          <p:cNvPicPr>
            <a:picLocks noChangeAspect="1" noChangeArrowheads="1"/>
          </p:cNvPicPr>
          <p:nvPr/>
        </p:nvPicPr>
        <p:blipFill>
          <a:blip r:embed="rId3" cstate="print"/>
          <a:srcRect t="3390"/>
          <a:stretch>
            <a:fillRect/>
          </a:stretch>
        </p:blipFill>
        <p:spPr bwMode="auto">
          <a:xfrm>
            <a:off x="1606731" y="718457"/>
            <a:ext cx="8203476" cy="5930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enowac Zumbe"/>
          <p:cNvPicPr>
            <a:picLocks noChangeAspect="1" noChangeArrowheads="1"/>
          </p:cNvPicPr>
          <p:nvPr/>
        </p:nvPicPr>
        <p:blipFill>
          <a:blip r:embed="rId3" cstate="print"/>
          <a:srcRect t="4076" b="3103"/>
          <a:stretch>
            <a:fillRect/>
          </a:stretch>
        </p:blipFill>
        <p:spPr bwMode="auto">
          <a:xfrm>
            <a:off x="1672046" y="740524"/>
            <a:ext cx="8229600" cy="5921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680754" y="1471749"/>
            <a:ext cx="893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667692" y="1458686"/>
            <a:ext cx="893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265714" y="705395"/>
            <a:ext cx="4748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err="1" smtClean="0"/>
              <a:t>Zumba</a:t>
            </a:r>
            <a:r>
              <a:rPr lang="pl-PL" sz="3600" b="1" dirty="0" smtClean="0"/>
              <a:t> -zajęcia</a:t>
            </a:r>
            <a:endParaRPr lang="pl-PL" sz="3600" b="1" dirty="0"/>
          </a:p>
        </p:txBody>
      </p:sp>
      <p:sp>
        <p:nvSpPr>
          <p:cNvPr id="11" name="Prostokąt 10"/>
          <p:cNvSpPr/>
          <p:nvPr/>
        </p:nvSpPr>
        <p:spPr>
          <a:xfrm>
            <a:off x="1201782" y="1489166"/>
            <a:ext cx="988858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Zajęcia </a:t>
            </a:r>
            <a:r>
              <a:rPr lang="pl-PL" sz="2000" i="1" dirty="0" err="1" smtClean="0"/>
              <a:t>Zumba</a:t>
            </a:r>
            <a:r>
              <a:rPr lang="pl-PL" sz="2000" dirty="0" smtClean="0"/>
              <a:t> Fitness, </a:t>
            </a:r>
            <a:r>
              <a:rPr lang="pl-PL" sz="2000" dirty="0" err="1" smtClean="0"/>
              <a:t>Zumba</a:t>
            </a:r>
            <a:r>
              <a:rPr lang="pl-PL" sz="2000" dirty="0" smtClean="0"/>
              <a:t> </a:t>
            </a:r>
            <a:r>
              <a:rPr lang="pl-PL" sz="2000" dirty="0" err="1" smtClean="0"/>
              <a:t>Toning</a:t>
            </a:r>
            <a:r>
              <a:rPr lang="pl-PL" sz="2000" dirty="0" smtClean="0"/>
              <a:t>, </a:t>
            </a:r>
            <a:r>
              <a:rPr lang="pl-PL" sz="2000" dirty="0" err="1" smtClean="0"/>
              <a:t>Zumba</a:t>
            </a:r>
            <a:r>
              <a:rPr lang="pl-PL" sz="2000" dirty="0" smtClean="0"/>
              <a:t> Step, </a:t>
            </a:r>
            <a:r>
              <a:rPr lang="pl-PL" sz="2000" dirty="0" err="1" smtClean="0"/>
              <a:t>Zumba</a:t>
            </a:r>
            <a:r>
              <a:rPr lang="pl-PL" sz="2000" dirty="0" smtClean="0"/>
              <a:t> </a:t>
            </a:r>
            <a:r>
              <a:rPr lang="pl-PL" sz="2000" dirty="0" err="1" smtClean="0"/>
              <a:t>Gold</a:t>
            </a:r>
            <a:r>
              <a:rPr lang="pl-PL" sz="2000" dirty="0" smtClean="0"/>
              <a:t> trwają zwykle godzinę, natomiast </a:t>
            </a:r>
            <a:r>
              <a:rPr lang="pl-PL" sz="2000" dirty="0" err="1" smtClean="0"/>
              <a:t>Aqua</a:t>
            </a:r>
            <a:r>
              <a:rPr lang="pl-PL" sz="2000" dirty="0" smtClean="0"/>
              <a:t> </a:t>
            </a:r>
            <a:r>
              <a:rPr lang="pl-PL" sz="2000" dirty="0" err="1" smtClean="0"/>
              <a:t>Zumba</a:t>
            </a:r>
            <a:r>
              <a:rPr lang="pl-PL" sz="2000" dirty="0" smtClean="0"/>
              <a:t>, </a:t>
            </a:r>
            <a:r>
              <a:rPr lang="pl-PL" sz="2000" dirty="0" err="1" smtClean="0"/>
              <a:t>Zumba</a:t>
            </a:r>
            <a:r>
              <a:rPr lang="pl-PL" sz="2000" dirty="0" smtClean="0"/>
              <a:t> </a:t>
            </a:r>
            <a:r>
              <a:rPr lang="pl-PL" sz="2000" dirty="0" err="1" smtClean="0"/>
              <a:t>Kids</a:t>
            </a:r>
            <a:r>
              <a:rPr lang="pl-PL" sz="2000" dirty="0" smtClean="0"/>
              <a:t> &amp; </a:t>
            </a:r>
            <a:r>
              <a:rPr lang="pl-PL" sz="2000" dirty="0" err="1" smtClean="0"/>
              <a:t>Kids</a:t>
            </a:r>
            <a:r>
              <a:rPr lang="pl-PL" sz="2000" dirty="0" smtClean="0"/>
              <a:t> Junior 45 minut. Na podstawie serii ścieżek muzycznych </a:t>
            </a:r>
            <a:r>
              <a:rPr lang="pl-PL" sz="2000" b="1" dirty="0" smtClean="0"/>
              <a:t>instruktor wykonuje proste choreografie, które mogą być naśladowane przez uczestników. </a:t>
            </a:r>
            <a:r>
              <a:rPr lang="pl-PL" sz="2000" dirty="0" smtClean="0"/>
              <a:t>Ćwiczenia aerobowe i siłowe są zatem wykonywane poprzez łączenie bardziej i mniej intensywnych obiegów (strategia </a:t>
            </a:r>
            <a:r>
              <a:rPr lang="pl-PL" sz="2000" dirty="0" smtClean="0">
                <a:hlinkClick r:id="rId3" tooltip="Entraînement fractionné (strona nie istnieje)"/>
              </a:rPr>
              <a:t>treningu interwałowego</a:t>
            </a:r>
            <a:r>
              <a:rPr lang="pl-PL" sz="2000" dirty="0" smtClean="0"/>
              <a:t>). Rozgrzewka trwa od 5 do 15 minut, a jedna lub dwie piosenki na końcu pozwalają na uspokojenie i rozciągnięcie.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1005840" y="4310743"/>
            <a:ext cx="49769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 przeciwieństwie do zajęć fitness układy </a:t>
            </a:r>
          </a:p>
          <a:p>
            <a:r>
              <a:rPr lang="pl-PL" dirty="0" smtClean="0"/>
              <a:t>choreograficzne w </a:t>
            </a:r>
            <a:r>
              <a:rPr lang="pl-PL" dirty="0" err="1" smtClean="0"/>
              <a:t>zumbie</a:t>
            </a:r>
            <a:r>
              <a:rPr lang="pl-PL" dirty="0" smtClean="0"/>
              <a:t> są nieskomplikowane</a:t>
            </a:r>
          </a:p>
          <a:p>
            <a:r>
              <a:rPr lang="pl-PL" dirty="0" smtClean="0"/>
              <a:t> i składają się zazwyczaj z 2, 3 lub 4 kroków. zdecydowanie bliżej </a:t>
            </a:r>
            <a:r>
              <a:rPr lang="pl-PL" dirty="0" err="1" smtClean="0"/>
              <a:t>zumbie</a:t>
            </a:r>
            <a:r>
              <a:rPr lang="pl-PL" dirty="0" smtClean="0"/>
              <a:t> do tańca, co podkreślają gorące latynoskie rytmy</a:t>
            </a:r>
            <a:endParaRPr lang="pl-PL" dirty="0"/>
          </a:p>
        </p:txBody>
      </p:sp>
      <p:pic>
        <p:nvPicPr>
          <p:cNvPr id="2050" name="Picture 2" descr="Zumba – Wikipedia, wolna encyklo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0984" y="3635831"/>
            <a:ext cx="4794066" cy="2830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240971" y="1436914"/>
            <a:ext cx="9235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spc="-1" dirty="0" smtClean="0">
                <a:latin typeface="Arial"/>
              </a:rPr>
              <a:t>                     W „ruchliwym” społeczeństwie </a:t>
            </a:r>
          </a:p>
          <a:p>
            <a:pPr>
              <a:lnSpc>
                <a:spcPct val="100000"/>
              </a:lnSpc>
            </a:pPr>
            <a:r>
              <a:rPr lang="pl-PL" sz="2400" spc="-1" dirty="0" smtClean="0">
                <a:latin typeface="Arial"/>
              </a:rPr>
              <a:t>poruszają się przede wszystkim urządzenia techniczne,</a:t>
            </a:r>
          </a:p>
          <a:p>
            <a:pPr>
              <a:lnSpc>
                <a:spcPct val="100000"/>
              </a:lnSpc>
            </a:pPr>
            <a:r>
              <a:rPr lang="pl-PL" sz="2400" spc="-1" dirty="0" smtClean="0">
                <a:latin typeface="Arial"/>
              </a:rPr>
              <a:t>                       człowiek coraz mniej.</a:t>
            </a:r>
            <a:endParaRPr lang="pl-PL" sz="2400" spc="-1" dirty="0">
              <a:latin typeface="Arial"/>
            </a:endParaRPr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tretch/>
        </p:blipFill>
        <p:spPr>
          <a:xfrm>
            <a:off x="4653874" y="2846571"/>
            <a:ext cx="5184000" cy="33332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98171" y="932207"/>
            <a:ext cx="8804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/>
              <a:t>Dlaczego warto spróbować </a:t>
            </a:r>
            <a:r>
              <a:rPr lang="pl-PL" sz="3600" b="1" dirty="0" err="1" smtClean="0"/>
              <a:t>zumby</a:t>
            </a:r>
            <a:r>
              <a:rPr lang="pl-PL" sz="3600" b="1" dirty="0" smtClean="0"/>
              <a:t>?</a:t>
            </a:r>
            <a:endParaRPr lang="pl-PL" sz="3600" b="1" dirty="0"/>
          </a:p>
        </p:txBody>
      </p:sp>
      <p:sp>
        <p:nvSpPr>
          <p:cNvPr id="3" name="Prostokąt 2"/>
          <p:cNvSpPr/>
          <p:nvPr/>
        </p:nvSpPr>
        <p:spPr>
          <a:xfrm>
            <a:off x="731520" y="1736582"/>
            <a:ext cx="10881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Program </a:t>
            </a:r>
            <a:r>
              <a:rPr lang="pl-PL" i="1" dirty="0" err="1" smtClean="0"/>
              <a:t>Zumba</a:t>
            </a:r>
            <a:r>
              <a:rPr lang="pl-PL" dirty="0" smtClean="0"/>
              <a:t>, z całą gamą różnych zajęć, dostępny jest dla zróżnicowanej klienteli: dzieci, dorosłych, seniorów. </a:t>
            </a:r>
          </a:p>
          <a:p>
            <a:r>
              <a:rPr lang="pl-PL" dirty="0" smtClean="0"/>
              <a:t>Taki trening pozwala spalić od 500 do 1000 kcal na godzinę</a:t>
            </a:r>
            <a:r>
              <a:rPr lang="pl-PL" baseline="30000" dirty="0" smtClean="0">
                <a:hlinkClick r:id="rId3"/>
              </a:rPr>
              <a:t>[14]</a:t>
            </a:r>
            <a:r>
              <a:rPr lang="pl-PL" dirty="0" smtClean="0"/>
              <a:t>, a zatem jest bardzo dobrym narzędziem przy odchudzaniu, bądź utrzymywaniu prawidłowej wagi. </a:t>
            </a:r>
          </a:p>
          <a:p>
            <a:r>
              <a:rPr lang="pl-PL" dirty="0" smtClean="0"/>
              <a:t>Osoby z przypadłościami takimi, jak </a:t>
            </a:r>
            <a:r>
              <a:rPr lang="pl-PL" dirty="0" smtClean="0">
                <a:hlinkClick r:id="rId4" tooltip="Niepełnosprawność ruchowa"/>
              </a:rPr>
              <a:t>niepełnosprawność fizyczna</a:t>
            </a:r>
            <a:r>
              <a:rPr lang="pl-PL" dirty="0" smtClean="0"/>
              <a:t> i ruchowa, </a:t>
            </a:r>
            <a:r>
              <a:rPr lang="pl-PL" dirty="0" smtClean="0">
                <a:hlinkClick r:id="rId5" tooltip="Zespół Aspergera"/>
              </a:rPr>
              <a:t>zespół </a:t>
            </a:r>
            <a:r>
              <a:rPr lang="pl-PL" dirty="0" err="1" smtClean="0">
                <a:hlinkClick r:id="rId5" tooltip="Zespół Aspergera"/>
              </a:rPr>
              <a:t>Aspergera</a:t>
            </a:r>
            <a:r>
              <a:rPr lang="pl-PL" dirty="0" smtClean="0"/>
              <a:t> czy </a:t>
            </a:r>
            <a:r>
              <a:rPr lang="pl-PL" dirty="0" smtClean="0">
                <a:hlinkClick r:id="rId6" tooltip="Choroba Parkinsona"/>
              </a:rPr>
              <a:t>choroba Parkinsona</a:t>
            </a:r>
            <a:r>
              <a:rPr lang="pl-PL" dirty="0" smtClean="0"/>
              <a:t>, również potwierdziły korzyści płynące z </a:t>
            </a:r>
            <a:r>
              <a:rPr lang="pl-PL" i="1" dirty="0" err="1" smtClean="0"/>
              <a:t>Zumby</a:t>
            </a:r>
            <a:r>
              <a:rPr lang="pl-PL" dirty="0" smtClean="0"/>
              <a:t>, które przyczyniły się do polepszenia sprawności fizycznej, a co za tym idzie, lepszego radzenia sobie z ich schorzeniami</a:t>
            </a:r>
            <a:endParaRPr lang="pl-PL" dirty="0"/>
          </a:p>
        </p:txBody>
      </p:sp>
      <p:pic>
        <p:nvPicPr>
          <p:cNvPr id="1026" name="Picture 2" descr="80 Zumba dla dzieci ideas | zumba, dzieci, dla dzieci"/>
          <p:cNvPicPr>
            <a:picLocks noChangeAspect="1" noChangeArrowheads="1"/>
          </p:cNvPicPr>
          <p:nvPr/>
        </p:nvPicPr>
        <p:blipFill>
          <a:blip r:embed="rId7" cstate="print"/>
          <a:srcRect l="1740" t="12381" b="14096"/>
          <a:stretch>
            <a:fillRect/>
          </a:stretch>
        </p:blipFill>
        <p:spPr bwMode="auto">
          <a:xfrm>
            <a:off x="3148148" y="3918857"/>
            <a:ext cx="5238206" cy="2690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75657" y="483326"/>
            <a:ext cx="1018902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r>
              <a:rPr lang="pl-PL" sz="3200" dirty="0" smtClean="0"/>
              <a:t>               </a:t>
            </a:r>
            <a:r>
              <a:rPr lang="pl-PL" sz="3200" b="1" dirty="0" err="1" smtClean="0"/>
              <a:t>Zumba</a:t>
            </a:r>
            <a:r>
              <a:rPr lang="pl-PL" sz="3200" b="1" dirty="0" smtClean="0"/>
              <a:t> dla dzieci i młodzieży</a:t>
            </a:r>
          </a:p>
          <a:p>
            <a:endParaRPr lang="pl-PL" sz="3200" dirty="0" smtClean="0"/>
          </a:p>
          <a:p>
            <a:r>
              <a:rPr lang="pl-PL" dirty="0" err="1" smtClean="0"/>
              <a:t>Zumbatomic</a:t>
            </a:r>
            <a:r>
              <a:rPr lang="pl-PL" dirty="0" smtClean="0"/>
              <a:t> oferuje uczestnikom treningu świetną zabawę i mnóstwo radości. Zajęcia te promują wśród dzieci zdrowy tryb życia, poprawiają ich metabolizm, sylwetkę, koordynację ruchową, kształtuje i rozwijają kreatywność, wyobraźnię, a także pamięć. </a:t>
            </a:r>
          </a:p>
          <a:p>
            <a:r>
              <a:rPr lang="pl-PL" dirty="0" smtClean="0"/>
              <a:t>Dodatkowo dzieci uczą się dyscypliny, pracy w grupie, odpowiedzialności, szacunku, zaufania oraz rozwijają pewność siebie i nawiązując przy okazji nowe kontakty.</a:t>
            </a:r>
          </a:p>
        </p:txBody>
      </p:sp>
      <p:sp>
        <p:nvSpPr>
          <p:cNvPr id="34818" name="AutoShape 2" descr="Taniec zumba dla dzieci - świetna zabawa i aktywność fizyczna w jednym I  Trening z Myfit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820" name="AutoShape 4" descr="Taniec zumba dla dzieci - świetna zabawa i aktywność fizyczna w jednym I  Trening z Myfit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4822" name="Picture 6" descr="Taniec zumba dla dzieci - świetna zabawa i aktywność fizyczna w jednym I  Trening z Myfitn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5452" y="3293881"/>
            <a:ext cx="5434148" cy="3133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23851" y="1280160"/>
            <a:ext cx="94183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Nazwa </a:t>
            </a:r>
            <a:r>
              <a:rPr lang="pl-PL" i="1" dirty="0" err="1" smtClean="0"/>
              <a:t>Zumba</a:t>
            </a:r>
            <a:r>
              <a:rPr lang="pl-PL" dirty="0" smtClean="0"/>
              <a:t> nie ma konkretnego znaczenia, została wybrana przypadkowo jako nazwa firmowa.</a:t>
            </a:r>
          </a:p>
          <a:p>
            <a:r>
              <a:rPr lang="pl-PL" sz="2400" b="1" dirty="0" smtClean="0"/>
              <a:t>Instruktorzy </a:t>
            </a:r>
            <a:r>
              <a:rPr lang="pl-PL" sz="2400" b="1" i="1" dirty="0" err="1" smtClean="0"/>
              <a:t>Zumba</a:t>
            </a:r>
            <a:r>
              <a:rPr lang="pl-PL" sz="2400" b="1" dirty="0" smtClean="0"/>
              <a:t> uzyskują odpłatnie licencję. </a:t>
            </a:r>
          </a:p>
          <a:p>
            <a:r>
              <a:rPr lang="pl-PL" dirty="0" smtClean="0"/>
              <a:t>Następnie mogą zapisać się do sieci instruktorów </a:t>
            </a:r>
            <a:r>
              <a:rPr lang="pl-PL" dirty="0" err="1" smtClean="0"/>
              <a:t>Zumba</a:t>
            </a:r>
            <a:r>
              <a:rPr lang="pl-PL" dirty="0" smtClean="0"/>
              <a:t> (ZIN), aby uzyskać dostęp do najnowszych utworów i choreografii </a:t>
            </a:r>
            <a:r>
              <a:rPr lang="pl-PL" dirty="0" err="1" smtClean="0"/>
              <a:t>Zumby</a:t>
            </a:r>
            <a:r>
              <a:rPr lang="pl-PL" dirty="0" smtClean="0"/>
              <a:t>.</a:t>
            </a:r>
          </a:p>
          <a:p>
            <a:r>
              <a:rPr lang="pl-PL" dirty="0" smtClean="0"/>
              <a:t>Informacje o szkoleniach, kursach :</a:t>
            </a:r>
          </a:p>
          <a:p>
            <a:r>
              <a:rPr lang="pl-PL" dirty="0" err="1" smtClean="0"/>
              <a:t>Zumba</a:t>
            </a:r>
            <a:r>
              <a:rPr lang="pl-PL" dirty="0" smtClean="0"/>
              <a:t> Polska </a:t>
            </a:r>
            <a:r>
              <a:rPr lang="pl-PL" dirty="0" smtClean="0">
                <a:hlinkClick r:id="rId3"/>
              </a:rPr>
              <a:t>https://serwer1375463.home.pl/szkolenia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8194" name="Picture 2" descr="Come trovare una lezione di STRONG Nation™ - Fuori di Fitne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6078" y="3307877"/>
            <a:ext cx="5565956" cy="3134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943140" y="849087"/>
            <a:ext cx="49856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/>
              <a:t>Nie musisz być instruktorem</a:t>
            </a:r>
          </a:p>
          <a:p>
            <a:r>
              <a:rPr lang="pl-PL" sz="2400" dirty="0" smtClean="0"/>
              <a:t>Aby wykorzystać </a:t>
            </a:r>
            <a:r>
              <a:rPr lang="pl-PL" sz="2400" dirty="0" err="1" smtClean="0"/>
              <a:t>zumbę</a:t>
            </a:r>
            <a:r>
              <a:rPr lang="pl-PL" sz="2400" dirty="0" smtClean="0"/>
              <a:t> na lekcjach</a:t>
            </a:r>
          </a:p>
          <a:p>
            <a:endParaRPr lang="pl-PL" sz="2400" dirty="0" smtClean="0"/>
          </a:p>
          <a:p>
            <a:r>
              <a:rPr lang="pl-PL" sz="2400" dirty="0" err="1" smtClean="0"/>
              <a:t>Youtube</a:t>
            </a:r>
            <a:endParaRPr lang="pl-PL" sz="2400" dirty="0" smtClean="0"/>
          </a:p>
          <a:p>
            <a:endParaRPr lang="pl-PL" sz="2400" dirty="0"/>
          </a:p>
        </p:txBody>
      </p:sp>
      <p:sp>
        <p:nvSpPr>
          <p:cNvPr id="3" name="Prostokąt 2"/>
          <p:cNvSpPr/>
          <p:nvPr/>
        </p:nvSpPr>
        <p:spPr>
          <a:xfrm>
            <a:off x="1449977" y="2573383"/>
            <a:ext cx="9117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97280" y="3979818"/>
            <a:ext cx="825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920241" y="2800354"/>
            <a:ext cx="6508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dirty="0" smtClean="0">
                <a:solidFill>
                  <a:prstClr val="black"/>
                </a:solidFill>
                <a:hlinkClick r:id="rId3"/>
              </a:rPr>
              <a:t>https://www.youtube.com/watch?v=85kPbjeefMI</a:t>
            </a:r>
            <a:endParaRPr lang="pl-PL" dirty="0" smtClean="0">
              <a:solidFill>
                <a:prstClr val="black"/>
              </a:solidFill>
            </a:endParaRPr>
          </a:p>
          <a:p>
            <a:pPr lvl="0"/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31520" y="3487783"/>
            <a:ext cx="9966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hlinkClick r:id="rId4"/>
              </a:rPr>
              <a:t>https://www.youtube.com/watch?v=QqfuEW5nnRc&amp;list=RDCMUCP5GtbTn4-obMjSVEAFj_5g&amp;index=15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61704" y="744583"/>
            <a:ext cx="107768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l-PL" spc="-1" dirty="0" smtClean="0">
                <a:latin typeface="Arial"/>
              </a:rPr>
              <a:t>                           Bibliografia:</a:t>
            </a:r>
          </a:p>
          <a:p>
            <a:pPr>
              <a:lnSpc>
                <a:spcPct val="100000"/>
              </a:lnSpc>
            </a:pPr>
            <a:r>
              <a:rPr lang="pl-PL" spc="-1" dirty="0" smtClean="0">
                <a:latin typeface="Arial"/>
              </a:rPr>
              <a:t>1.  T. Wolańska, Leksykon. Sport dla wszystkich – rekreacja ruchowa, Warszawa 1997, za: M. </a:t>
            </a:r>
            <a:r>
              <a:rPr lang="pl-PL" spc="-1" dirty="0" err="1" smtClean="0">
                <a:latin typeface="Arial"/>
              </a:rPr>
              <a:t>Kaczmarek,Aktywność</a:t>
            </a:r>
            <a:r>
              <a:rPr lang="pl-PL" spc="-1" dirty="0" smtClean="0">
                <a:latin typeface="Arial"/>
              </a:rPr>
              <a:t> fizyczna w kontekście zdrowego stylu życia, „Zeszyty Naukowe” 2011 nr 7, </a:t>
            </a:r>
          </a:p>
          <a:p>
            <a:pPr>
              <a:lnSpc>
                <a:spcPct val="100000"/>
              </a:lnSpc>
            </a:pPr>
            <a:r>
              <a:rPr lang="pl-PL" spc="-1" dirty="0" smtClean="0">
                <a:latin typeface="Arial"/>
              </a:rPr>
              <a:t>2. W. Siwiński, Rekreacyjne uprawianie sportów i ich wpływ na stan zdrowia, „Zeszyty Naukowe” 2006 nr 1,</a:t>
            </a:r>
          </a:p>
          <a:p>
            <a:pPr>
              <a:lnSpc>
                <a:spcPct val="100000"/>
              </a:lnSpc>
            </a:pPr>
            <a:r>
              <a:rPr lang="pl-PL" spc="-1" dirty="0" smtClean="0">
                <a:latin typeface="Arial"/>
              </a:rPr>
              <a:t>3. W. Siwiński, Rekreacyjne uprawianie sportów i ich wpływ na stan zdrowia, „Zeszyty Naukowe” 2006 nr 1,</a:t>
            </a:r>
          </a:p>
          <a:p>
            <a:pPr>
              <a:lnSpc>
                <a:spcPct val="100000"/>
              </a:lnSpc>
            </a:pPr>
            <a:r>
              <a:rPr lang="pl-PL" spc="-1" dirty="0" smtClean="0">
                <a:latin typeface="Arial"/>
              </a:rPr>
              <a:t>4. A. Zaremba, Wpływ instruktora fitness na promocję aktywności fizycznej wśród dorosłych (komunikat z badań), [w:] Turystyka, rekreacja, hotelarstwo i gastronomia w teorii i praktyce, red. W. Siwiński, R. D. Tauber, E. Mucha-Szajek, Poznań 2009, </a:t>
            </a:r>
          </a:p>
          <a:p>
            <a:pPr>
              <a:lnSpc>
                <a:spcPct val="100000"/>
              </a:lnSpc>
            </a:pPr>
            <a:r>
              <a:rPr lang="pl-PL" spc="-1" dirty="0" smtClean="0">
                <a:latin typeface="Arial"/>
              </a:rPr>
              <a:t>5. A. Mazur, Potrzeby dzieci i młodzieży województwa świętokrzyskiego w zakresie sportowo- rekreacyjnych zajęć pozalekcyjnych, [w:] Turystyka, rekreacja, hotelarstwo i gastronomia w teorii i praktyce, red. W. Siwiński, R. D. Tauber, E. Mucha-Szajek, Poznań 2009,</a:t>
            </a:r>
          </a:p>
          <a:p>
            <a:pPr>
              <a:lnSpc>
                <a:spcPct val="100000"/>
              </a:lnSpc>
            </a:pPr>
            <a:r>
              <a:rPr lang="pl-PL" spc="-1" dirty="0" smtClean="0">
                <a:latin typeface="Arial"/>
              </a:rPr>
              <a:t>6. P. Mazur, Wychowanie przez sport. Wielość spojrzeń i doświadczeń, Chełm 2014</a:t>
            </a:r>
          </a:p>
          <a:p>
            <a:r>
              <a:rPr lang="pl-PL" spc="-1" dirty="0" smtClean="0">
                <a:latin typeface="Arial"/>
              </a:rPr>
              <a:t>7.</a:t>
            </a:r>
            <a:r>
              <a:rPr lang="pl-PL" u="sng" dirty="0" smtClean="0"/>
              <a:t> </a:t>
            </a:r>
            <a:r>
              <a:rPr lang="pl-PL" u="sng" dirty="0" smtClean="0">
                <a:hlinkClick r:id="rId3"/>
              </a:rPr>
              <a:t>http://www.zumba.fit.pl/fitness/o_zumbie/rodzaje_zumby%2C14%2C1%2C0.html</a:t>
            </a:r>
            <a:endParaRPr lang="pl-PL" u="sng" dirty="0" smtClean="0"/>
          </a:p>
          <a:p>
            <a:r>
              <a:rPr lang="pl-PL" u="sng" dirty="0" smtClean="0"/>
              <a:t>8.</a:t>
            </a:r>
            <a:r>
              <a:rPr lang="pl-PL" dirty="0" smtClean="0"/>
              <a:t>https://pl.wikipedia.org/wiki/Zumba?fbclid=IwAR02o6JYo65BRoBfSGteeE81EAnNPfAq_DyPzCfN13UonuOmFVwy30L84SU</a:t>
            </a:r>
          </a:p>
          <a:p>
            <a:r>
              <a:rPr lang="pl-PL" spc="-1" dirty="0" smtClean="0">
                <a:latin typeface="Arial"/>
              </a:rPr>
              <a:t>9. https://4f.com.pl/</a:t>
            </a:r>
            <a:r>
              <a:rPr lang="pl-PL" spc="-1" dirty="0" err="1" smtClean="0">
                <a:latin typeface="Arial"/>
              </a:rPr>
              <a:t>blog</a:t>
            </a:r>
            <a:r>
              <a:rPr lang="pl-PL" spc="-1" dirty="0" smtClean="0">
                <a:latin typeface="Arial"/>
              </a:rPr>
              <a:t>/post/taniec-plus-aerobik-czyli-zumba-co-daje-i-jak-zaczac-trenowac?fbclid=IwAR2c7iblOoNLvcQLLpNbewisvaxIRzAxNhQJYS43JbM57xNqZCNsgkyQDbQ</a:t>
            </a:r>
          </a:p>
          <a:p>
            <a:pPr>
              <a:lnSpc>
                <a:spcPct val="100000"/>
              </a:lnSpc>
            </a:pPr>
            <a:endParaRPr lang="pl-PL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68880" y="1028343"/>
            <a:ext cx="7315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l-PL" spc="-1" dirty="0" smtClean="0">
                <a:solidFill>
                  <a:srgbClr val="000000"/>
                </a:solidFill>
                <a:latin typeface="Arial"/>
                <a:ea typeface="DejaVu Sans"/>
              </a:rPr>
              <a:t>       Małopolskie Centrum Doskonalenia Nauczycieli</a:t>
            </a:r>
            <a:endParaRPr lang="pl-PL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pc="-1" dirty="0" smtClean="0">
                <a:solidFill>
                  <a:srgbClr val="000000"/>
                </a:solidFill>
                <a:latin typeface="Arial"/>
                <a:ea typeface="DejaVu Sans"/>
              </a:rPr>
              <a:t>                           Kraków, ul. Garbarska 1 </a:t>
            </a:r>
            <a:endParaRPr lang="pl-PL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pc="-1" dirty="0" smtClean="0">
                <a:solidFill>
                  <a:srgbClr val="000000"/>
                </a:solidFill>
                <a:latin typeface="Arial"/>
                <a:ea typeface="DejaVu Sans"/>
              </a:rPr>
              <a:t>                    Tel.12 422-93-06, fax.:12 261-31-60</a:t>
            </a:r>
            <a:endParaRPr lang="pl-PL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pc="-1" dirty="0" smtClean="0">
                <a:solidFill>
                  <a:srgbClr val="000000"/>
                </a:solidFill>
                <a:latin typeface="Arial"/>
                <a:ea typeface="DejaVu Sans"/>
              </a:rPr>
              <a:t>                             </a:t>
            </a:r>
            <a:r>
              <a:rPr lang="pl-PL" u="sng" spc="-1" dirty="0" err="1" smtClean="0">
                <a:solidFill>
                  <a:srgbClr val="0563C1"/>
                </a:solidFill>
                <a:latin typeface="Arial"/>
                <a:ea typeface="DejaVu Sans"/>
                <a:hlinkClick r:id="rId3"/>
              </a:rPr>
              <a:t>www.mcdn.edu.pl</a:t>
            </a:r>
            <a:endParaRPr lang="pl-PL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pc="-1" dirty="0" smtClean="0">
                <a:solidFill>
                  <a:srgbClr val="0000FF"/>
                </a:solidFill>
                <a:latin typeface="Arial"/>
                <a:ea typeface="DejaVu Sans"/>
              </a:rPr>
              <a:t> </a:t>
            </a:r>
            <a:endParaRPr lang="pl-PL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pc="-1" dirty="0" smtClean="0">
                <a:solidFill>
                  <a:srgbClr val="0000FF"/>
                </a:solidFill>
                <a:latin typeface="Arial"/>
                <a:ea typeface="DejaVu Sans"/>
              </a:rPr>
              <a:t> </a:t>
            </a:r>
            <a:endParaRPr lang="pl-PL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pc="-1" dirty="0" smtClean="0">
                <a:solidFill>
                  <a:srgbClr val="0000FF"/>
                </a:solidFill>
                <a:latin typeface="Arial"/>
                <a:ea typeface="DejaVu Sans"/>
              </a:rPr>
              <a:t> </a:t>
            </a:r>
            <a:endParaRPr lang="pl-PL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pc="-1" dirty="0" smtClean="0">
                <a:solidFill>
                  <a:srgbClr val="0000FF"/>
                </a:solidFill>
                <a:latin typeface="Arial"/>
                <a:ea typeface="DejaVu Sans"/>
              </a:rPr>
              <a:t>                                  Agata </a:t>
            </a:r>
            <a:r>
              <a:rPr lang="pl-PL" spc="-1" dirty="0" err="1" smtClean="0">
                <a:solidFill>
                  <a:srgbClr val="0000FF"/>
                </a:solidFill>
                <a:latin typeface="Arial"/>
                <a:ea typeface="DejaVu Sans"/>
              </a:rPr>
              <a:t>Wdowik</a:t>
            </a:r>
            <a:endParaRPr lang="pl-PL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pc="-1" dirty="0" smtClean="0">
                <a:solidFill>
                  <a:srgbClr val="0000FF"/>
                </a:solidFill>
                <a:latin typeface="Arial"/>
                <a:ea typeface="DejaVu Sans"/>
              </a:rPr>
              <a:t>         Nauczyciel-doradca ds. wychowania fizycznego</a:t>
            </a:r>
            <a:endParaRPr lang="pl-PL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pc="-1" dirty="0" smtClean="0">
                <a:solidFill>
                  <a:srgbClr val="0000FF"/>
                </a:solidFill>
                <a:latin typeface="Arial"/>
                <a:ea typeface="DejaVu Sans"/>
              </a:rPr>
              <a:t>                         szkoły ponadpodstawowe</a:t>
            </a:r>
            <a:endParaRPr lang="pl-PL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pc="-1" dirty="0" smtClean="0">
                <a:solidFill>
                  <a:srgbClr val="0000FF"/>
                </a:solidFill>
                <a:latin typeface="Arial"/>
                <a:ea typeface="DejaVu Sans"/>
              </a:rPr>
              <a:t>     w powiatach: olkuski, miechowski, chrzanowski,                                                                     oświęcimski, wadowicki</a:t>
            </a:r>
            <a:endParaRPr lang="pl-PL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pc="-1" dirty="0" smtClean="0">
                <a:solidFill>
                  <a:srgbClr val="0000FF"/>
                </a:solidFill>
                <a:latin typeface="Arial"/>
                <a:ea typeface="DejaVu Sans"/>
              </a:rPr>
              <a:t> </a:t>
            </a:r>
            <a:endParaRPr lang="pl-PL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pc="-1" dirty="0" smtClean="0">
                <a:solidFill>
                  <a:srgbClr val="0000FF"/>
                </a:solidFill>
                <a:latin typeface="Arial"/>
                <a:ea typeface="DejaVu Sans"/>
              </a:rPr>
              <a:t>                        Kontakt: Tel: 513 381 490 </a:t>
            </a:r>
            <a:endParaRPr lang="pl-PL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pc="-1" dirty="0" smtClean="0">
                <a:solidFill>
                  <a:srgbClr val="0000FF"/>
                </a:solidFill>
                <a:latin typeface="Arial"/>
                <a:ea typeface="DejaVu Sans"/>
              </a:rPr>
              <a:t>                         </a:t>
            </a:r>
            <a:r>
              <a:rPr lang="pl-PL" spc="-1" dirty="0" err="1" smtClean="0">
                <a:solidFill>
                  <a:srgbClr val="0000FF"/>
                </a:solidFill>
                <a:latin typeface="Arial"/>
                <a:ea typeface="DejaVu Sans"/>
              </a:rPr>
              <a:t>a.wdowik@mcdn.edu.pl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63486" y="1920240"/>
            <a:ext cx="662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Dziękuję za uwagę </a:t>
            </a:r>
            <a:r>
              <a:rPr lang="pl-PL" sz="2400" dirty="0" smtClean="0">
                <a:sym typeface="Wingdings" pitchFamily="2" charset="2"/>
              </a:rPr>
              <a:t></a:t>
            </a:r>
            <a:endParaRPr lang="pl-PL" sz="2400" dirty="0"/>
          </a:p>
        </p:txBody>
      </p:sp>
      <p:pic>
        <p:nvPicPr>
          <p:cNvPr id="3074" name="Picture 2" descr="Wielka frajda: W-F! – Szkoła Podstawowa im. Włodzimierza Lubańskiego w Ga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0585" y="1436914"/>
            <a:ext cx="4965299" cy="4184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97280" y="1214846"/>
            <a:ext cx="94444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000" spc="-1" dirty="0" smtClean="0">
                <a:latin typeface="Arial"/>
              </a:rPr>
              <a:t>Najczęstszymi skutkami siedzącego trybu życia są wiotkie mięśnie, choroby sercowo – naczyniowe, zaburzenia w przemianie materii, wady postawy, uszkodzenia wiązadeł i kości. </a:t>
            </a:r>
          </a:p>
          <a:p>
            <a:pPr>
              <a:lnSpc>
                <a:spcPct val="100000"/>
              </a:lnSpc>
            </a:pPr>
            <a:endParaRPr lang="pl-PL" sz="2000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spc="-1" dirty="0" smtClean="0">
                <a:latin typeface="Arial"/>
              </a:rPr>
              <a:t>                      Te klasyczne „choroby niedostatku ruchu”</a:t>
            </a:r>
          </a:p>
          <a:p>
            <a:pPr>
              <a:lnSpc>
                <a:spcPct val="100000"/>
              </a:lnSpc>
            </a:pPr>
            <a:r>
              <a:rPr lang="pl-PL" sz="2000" spc="-1" dirty="0" smtClean="0">
                <a:latin typeface="Arial"/>
              </a:rPr>
              <a:t>powodują dwadzieścia procent udziału w ogólnych kosztach leczenia.</a:t>
            </a:r>
            <a:endParaRPr lang="pl-PL" sz="2000" spc="-1" dirty="0">
              <a:latin typeface="Arial"/>
            </a:endParaRPr>
          </a:p>
        </p:txBody>
      </p:sp>
      <p:pic>
        <p:nvPicPr>
          <p:cNvPr id="6146" name="Picture 2" descr="Sport rekreacyjny – Wikipedia, wolna encyklo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1412" y="3604753"/>
            <a:ext cx="4515411" cy="2652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05840" y="1332411"/>
            <a:ext cx="98493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l-PL" spc="-1" dirty="0" smtClean="0">
                <a:latin typeface="Arial"/>
              </a:rPr>
              <a:t>A. Zaremba zwraca uwagę na wpływ instruktora fitness na promocję aktywności fizycznej</a:t>
            </a:r>
          </a:p>
          <a:p>
            <a:pPr>
              <a:lnSpc>
                <a:spcPct val="100000"/>
              </a:lnSpc>
            </a:pPr>
            <a:r>
              <a:rPr lang="pl-PL" spc="-1" dirty="0" smtClean="0">
                <a:latin typeface="Arial"/>
              </a:rPr>
              <a:t>wśród dorosłych co bez wątlenia stanowi ważny element wychowawczy w dziedzinie</a:t>
            </a:r>
          </a:p>
          <a:p>
            <a:pPr>
              <a:lnSpc>
                <a:spcPct val="100000"/>
              </a:lnSpc>
            </a:pPr>
            <a:r>
              <a:rPr lang="pl-PL" spc="-1" dirty="0" smtClean="0">
                <a:latin typeface="Arial"/>
              </a:rPr>
              <a:t>sportowej. Z jej badań wynika, iż </a:t>
            </a:r>
            <a:r>
              <a:rPr lang="pl-PL" b="1" spc="-1" dirty="0" smtClean="0">
                <a:latin typeface="Arial"/>
              </a:rPr>
              <a:t>75% </a:t>
            </a:r>
            <a:r>
              <a:rPr lang="pl-PL" b="1" spc="-1" dirty="0" err="1" smtClean="0">
                <a:latin typeface="Arial"/>
              </a:rPr>
              <a:t>rekreantów</a:t>
            </a:r>
            <a:r>
              <a:rPr lang="pl-PL" b="1" spc="-1" dirty="0" smtClean="0">
                <a:latin typeface="Arial"/>
              </a:rPr>
              <a:t> uznaje swojego instruktora za autorytet</a:t>
            </a:r>
          </a:p>
          <a:p>
            <a:pPr>
              <a:lnSpc>
                <a:spcPct val="100000"/>
              </a:lnSpc>
            </a:pPr>
            <a:r>
              <a:rPr lang="pl-PL" spc="-1" dirty="0" smtClean="0">
                <a:latin typeface="Arial"/>
              </a:rPr>
              <a:t>w dziedzinie szeroko pojętej kultury fizycznej. </a:t>
            </a:r>
          </a:p>
          <a:p>
            <a:pPr>
              <a:lnSpc>
                <a:spcPct val="100000"/>
              </a:lnSpc>
            </a:pPr>
            <a:endParaRPr lang="pl-PL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pc="-1" dirty="0" smtClean="0">
                <a:latin typeface="Arial"/>
              </a:rPr>
              <a:t> </a:t>
            </a:r>
            <a:r>
              <a:rPr lang="pl-PL" b="1" spc="-1" dirty="0" smtClean="0">
                <a:latin typeface="Arial"/>
              </a:rPr>
              <a:t>Nauczyciel WF może cieszyć się jeszcze większym zaufaniem.</a:t>
            </a:r>
            <a:endParaRPr lang="pl-PL" b="1" spc="-1" dirty="0">
              <a:latin typeface="Arial"/>
            </a:endParaRPr>
          </a:p>
        </p:txBody>
      </p:sp>
      <p:pic>
        <p:nvPicPr>
          <p:cNvPr id="30722" name="Picture 2" descr="Powody, dla których dzieci powinny uprawiać sport | Familyspor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6628" y="3304240"/>
            <a:ext cx="5760721" cy="3044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953589" y="953590"/>
            <a:ext cx="100845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l-PL" spc="-1" dirty="0" smtClean="0">
                <a:latin typeface="Arial"/>
              </a:rPr>
              <a:t>Inne badania pokazują, iż dzieci chcą realizować potrzeby wychowawcze poprzez sport</a:t>
            </a:r>
          </a:p>
          <a:p>
            <a:pPr>
              <a:lnSpc>
                <a:spcPct val="100000"/>
              </a:lnSpc>
            </a:pPr>
            <a:r>
              <a:rPr lang="pl-PL" spc="-1" dirty="0" smtClean="0">
                <a:latin typeface="Arial"/>
              </a:rPr>
              <a:t>i rekreację pozalekcyjną. Wyniki niektórych badań wskazują bowiem, że dzieci mają duże</a:t>
            </a:r>
          </a:p>
          <a:p>
            <a:pPr>
              <a:lnSpc>
                <a:spcPct val="100000"/>
              </a:lnSpc>
            </a:pPr>
            <a:r>
              <a:rPr lang="pl-PL" spc="-1" dirty="0" smtClean="0">
                <a:latin typeface="Arial"/>
              </a:rPr>
              <a:t>potrzeby ruchowe oraz silną motywację do uczestniczenia w sportowo – rekreacyjnych</a:t>
            </a:r>
          </a:p>
          <a:p>
            <a:pPr>
              <a:lnSpc>
                <a:spcPct val="100000"/>
              </a:lnSpc>
            </a:pPr>
            <a:r>
              <a:rPr lang="pl-PL" spc="-1" dirty="0" smtClean="0">
                <a:latin typeface="Arial"/>
              </a:rPr>
              <a:t>zajęciach pozalekcyjnych. </a:t>
            </a:r>
          </a:p>
          <a:p>
            <a:pPr>
              <a:lnSpc>
                <a:spcPct val="100000"/>
              </a:lnSpc>
            </a:pPr>
            <a:r>
              <a:rPr lang="pl-PL" b="1" spc="-1" dirty="0" smtClean="0">
                <a:latin typeface="Arial"/>
              </a:rPr>
              <a:t>      Udowodniono przy tym, że dzieci i młodzież oczekują większej</a:t>
            </a:r>
          </a:p>
          <a:p>
            <a:pPr>
              <a:lnSpc>
                <a:spcPct val="100000"/>
              </a:lnSpc>
            </a:pPr>
            <a:r>
              <a:rPr lang="pl-PL" b="1" spc="-1" dirty="0" smtClean="0">
                <a:latin typeface="Arial"/>
              </a:rPr>
              <a:t>  liczby zajęć do wyboru, prowadzonych w lepszych warunkach lokalowych. </a:t>
            </a:r>
          </a:p>
          <a:p>
            <a:pPr>
              <a:lnSpc>
                <a:spcPct val="100000"/>
              </a:lnSpc>
            </a:pPr>
            <a:r>
              <a:rPr lang="pl-PL" spc="-1" dirty="0" smtClean="0">
                <a:latin typeface="Arial"/>
              </a:rPr>
              <a:t>Zastrzegają sobie prawo do swobodniejszego dostępu do bazy sportowej, wyboru nauczyciela prowadzącego zajęcia. Wśród wielu wymienianych dyscyplin, najczęściej wskazywano: pływanie,</a:t>
            </a:r>
          </a:p>
          <a:p>
            <a:pPr>
              <a:lnSpc>
                <a:spcPct val="100000"/>
              </a:lnSpc>
            </a:pPr>
            <a:r>
              <a:rPr lang="pl-PL" spc="-1" dirty="0" smtClean="0">
                <a:latin typeface="Arial"/>
              </a:rPr>
              <a:t>wschodnie sztuki walki, zajęcia taneczne i aerobik.</a:t>
            </a:r>
            <a:endParaRPr lang="pl-PL" spc="-1" dirty="0">
              <a:latin typeface="Arial"/>
            </a:endParaRPr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tretch/>
        </p:blipFill>
        <p:spPr>
          <a:xfrm>
            <a:off x="3683726" y="3775165"/>
            <a:ext cx="5146765" cy="26778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1155" y="1149531"/>
            <a:ext cx="105547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spc="-1" dirty="0" smtClean="0">
                <a:latin typeface="Arial"/>
              </a:rPr>
              <a:t>Środkiem zapobiegawczym przed niewłaściwym</a:t>
            </a:r>
          </a:p>
          <a:p>
            <a:pPr>
              <a:lnSpc>
                <a:spcPct val="100000"/>
              </a:lnSpc>
            </a:pPr>
            <a:r>
              <a:rPr lang="pl-PL" sz="2400" spc="-1" dirty="0" smtClean="0">
                <a:latin typeface="Arial"/>
              </a:rPr>
              <a:t>wykorzystaniem czasu wolnego w życiu dorosłym przez dzieci i młodzież może być wdrażanie do </a:t>
            </a:r>
            <a:r>
              <a:rPr lang="pl-PL" sz="2400" u="sng" spc="-1" dirty="0" smtClean="0">
                <a:latin typeface="Arial"/>
              </a:rPr>
              <a:t>racjonalnego spędzania czasu wolnego </a:t>
            </a:r>
            <a:r>
              <a:rPr lang="pl-PL" sz="2400" spc="-1" dirty="0" smtClean="0">
                <a:latin typeface="Arial"/>
              </a:rPr>
              <a:t>już od najmłodszych lat. </a:t>
            </a:r>
            <a:endParaRPr lang="pl-PL" sz="2400" spc="-1" dirty="0">
              <a:latin typeface="Arial"/>
            </a:endParaRPr>
          </a:p>
        </p:txBody>
      </p:sp>
      <p:pic>
        <p:nvPicPr>
          <p:cNvPr id="29698" name="Picture 2" descr="Najlepsza dyscyplina sportowa dla Twojej osobowości? - Krok do Zdrow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163" y="2899954"/>
            <a:ext cx="5268974" cy="3020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36022" y="796834"/>
            <a:ext cx="103196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l-PL" spc="-1" dirty="0" smtClean="0">
                <a:latin typeface="Arial"/>
              </a:rPr>
              <a:t>Rekreacja ruchowa określa się jako „sport dla wszystkich” czyli aktywność ruchowa w celu rekreacyjnym.</a:t>
            </a:r>
          </a:p>
          <a:p>
            <a:pPr>
              <a:lnSpc>
                <a:spcPct val="100000"/>
              </a:lnSpc>
            </a:pPr>
            <a:endParaRPr lang="pl-PL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pc="-1" dirty="0" smtClean="0">
                <a:latin typeface="Arial"/>
              </a:rPr>
              <a:t>„Sport dla wszystkich” wprowadziła w 1966 roku Rada Europy . </a:t>
            </a:r>
          </a:p>
          <a:p>
            <a:pPr>
              <a:lnSpc>
                <a:spcPct val="100000"/>
              </a:lnSpc>
            </a:pPr>
            <a:r>
              <a:rPr lang="pl-PL" b="1" spc="-1" dirty="0" smtClean="0">
                <a:latin typeface="Arial"/>
              </a:rPr>
              <a:t>Ma służyć zdrowiu, wydajności w pracy, radości z życia, jest wartością życia , samorealizacji.</a:t>
            </a:r>
            <a:endParaRPr lang="pl-PL" b="1" spc="-1" dirty="0">
              <a:latin typeface="Arial"/>
            </a:endParaRPr>
          </a:p>
        </p:txBody>
      </p:sp>
      <p:pic>
        <p:nvPicPr>
          <p:cNvPr id="27650" name="Picture 2" descr="Badania aktywności fizycznej Polaków: tylko 20 proc. spełnia kryteria WHO"/>
          <p:cNvPicPr>
            <a:picLocks noChangeAspect="1" noChangeArrowheads="1"/>
          </p:cNvPicPr>
          <p:nvPr/>
        </p:nvPicPr>
        <p:blipFill>
          <a:blip r:embed="rId3" cstate="print"/>
          <a:srcRect t="9531"/>
          <a:stretch>
            <a:fillRect/>
          </a:stretch>
        </p:blipFill>
        <p:spPr bwMode="auto">
          <a:xfrm>
            <a:off x="1932123" y="2573382"/>
            <a:ext cx="7303317" cy="4049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01337" y="1071155"/>
            <a:ext cx="10175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spc="-1" dirty="0" smtClean="0">
                <a:latin typeface="Arial"/>
              </a:rPr>
              <a:t>„Sport całego życia” – sporty permanentne – rodzaj aktywności ruchowej, które </a:t>
            </a:r>
            <a:r>
              <a:rPr lang="pl-PL" sz="2400" u="sng" spc="-1" dirty="0" smtClean="0">
                <a:latin typeface="Arial"/>
              </a:rPr>
              <a:t>można wykonywać przez całe życie. </a:t>
            </a:r>
            <a:r>
              <a:rPr lang="pl-PL" sz="2400" spc="-1" dirty="0" smtClean="0">
                <a:latin typeface="Arial"/>
              </a:rPr>
              <a:t>(jazda na rowerze , bieganie, pływanie, narciarstwo biegowe , jeździectwo, łyżwiarstwo, zjazdy saneczkowe, żeglarstwo, wioślarstwo, rowery wodne i wiele, </a:t>
            </a:r>
            <a:r>
              <a:rPr lang="pl-PL" sz="2400" spc="-1" dirty="0" err="1" smtClean="0">
                <a:latin typeface="Arial"/>
              </a:rPr>
              <a:t>wiele</a:t>
            </a:r>
            <a:r>
              <a:rPr lang="pl-PL" sz="2400" spc="-1" dirty="0" smtClean="0">
                <a:latin typeface="Arial"/>
              </a:rPr>
              <a:t> innych)</a:t>
            </a:r>
            <a:endParaRPr lang="pl-PL" sz="2400" spc="-1" dirty="0">
              <a:latin typeface="Arial"/>
            </a:endParaRPr>
          </a:p>
        </p:txBody>
      </p:sp>
      <p:pic>
        <p:nvPicPr>
          <p:cNvPr id="3" name="Obraz 2"/>
          <p:cNvPicPr/>
          <p:nvPr/>
        </p:nvPicPr>
        <p:blipFill>
          <a:blip r:embed="rId3" cstate="print"/>
          <a:stretch/>
        </p:blipFill>
        <p:spPr>
          <a:xfrm>
            <a:off x="2717074" y="2677886"/>
            <a:ext cx="6064766" cy="384531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92331" y="1619795"/>
            <a:ext cx="67404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spc="-1" dirty="0" smtClean="0">
                <a:latin typeface="Arial"/>
              </a:rPr>
              <a:t>Akademia Wychowania Fizycznego w Poznaniu</a:t>
            </a:r>
          </a:p>
          <a:p>
            <a:pPr>
              <a:lnSpc>
                <a:spcPct val="100000"/>
              </a:lnSpc>
            </a:pPr>
            <a:endParaRPr lang="pl-PL" sz="2400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spc="-1" dirty="0">
              <a:latin typeface="Arial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87828" y="3609704"/>
            <a:ext cx="7419704" cy="22159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5C5C5C"/>
                </a:solidFill>
                <a:effectLst/>
                <a:ea typeface="Times New Roman" pitchFamily="18" charset="0"/>
                <a:cs typeface="Arial" pitchFamily="34" charset="0"/>
              </a:rPr>
              <a:t>                Wydział Nauk o Kulturze Fizycznej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sng" strike="noStrike" cap="none" normalizeH="0" baseline="0" dirty="0" smtClean="0">
                <a:ln>
                  <a:noFill/>
                </a:ln>
                <a:solidFill>
                  <a:srgbClr val="0199E0"/>
                </a:solidFill>
                <a:effectLst/>
                <a:ea typeface="Calibri" pitchFamily="34" charset="0"/>
                <a:cs typeface="Times New Roman" pitchFamily="18" charset="0"/>
                <a:hlinkClick r:id="rId3"/>
              </a:rPr>
              <a:t>   </a:t>
            </a:r>
            <a:r>
              <a:rPr kumimoji="0" lang="pl-PL" sz="2400" b="1" i="0" strike="noStrike" cap="none" normalizeH="0" baseline="0" dirty="0" smtClean="0">
                <a:ln>
                  <a:noFill/>
                </a:ln>
                <a:solidFill>
                  <a:srgbClr val="0199E0"/>
                </a:solidFill>
                <a:effectLst/>
                <a:ea typeface="Calibri" pitchFamily="34" charset="0"/>
                <a:cs typeface="Times New Roman" pitchFamily="18" charset="0"/>
                <a:hlinkClick r:id="rId3"/>
              </a:rPr>
              <a:t>Katedra Kinezjologii Sportu</a:t>
            </a:r>
            <a:endParaRPr kumimoji="0" lang="pl-PL" sz="2400" b="1" i="0" strike="noStrike" cap="none" normalizeH="0" baseline="0" dirty="0" smtClean="0">
              <a:ln>
                <a:noFill/>
              </a:ln>
              <a:solidFill>
                <a:srgbClr val="0199E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rgbClr val="0199E0"/>
                </a:solidFill>
                <a:effectLst/>
                <a:ea typeface="Calibri" pitchFamily="34" charset="0"/>
                <a:cs typeface="Times New Roman" pitchFamily="18" charset="0"/>
                <a:hlinkClick r:id="rId4"/>
              </a:rPr>
              <a:t>Zakład Wychowania Fizycznego i Sportów Całego Życia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027" name="AutoShape 3" descr="AWF Poznań - Akademia Wychowania Fizycznego im. E. Piaseckiego w Poznaniu - 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9" name="AutoShape 5" descr="AWF Poznań - Akademia Wychowania Fizycznego im. E. Piaseckiego w Poznaniu - 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1" name="Picture 7" descr="Konkurs na identyfikację wizualną 100-lecia AWF Poznań"/>
          <p:cNvPicPr>
            <a:picLocks noChangeAspect="1" noChangeArrowheads="1"/>
          </p:cNvPicPr>
          <p:nvPr/>
        </p:nvPicPr>
        <p:blipFill>
          <a:blip r:embed="rId5" cstate="print"/>
          <a:srcRect l="11842" r="18640"/>
          <a:stretch>
            <a:fillRect/>
          </a:stretch>
        </p:blipFill>
        <p:spPr bwMode="auto">
          <a:xfrm>
            <a:off x="7537268" y="943788"/>
            <a:ext cx="4140926" cy="3119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84024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898</Words>
  <Application>Microsoft Office PowerPoint</Application>
  <PresentationFormat>Niestandardowy</PresentationFormat>
  <Paragraphs>124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MCDN-SK</dc:creator>
  <cp:lastModifiedBy>Admin</cp:lastModifiedBy>
  <cp:revision>100</cp:revision>
  <dcterms:created xsi:type="dcterms:W3CDTF">2020-06-26T09:45:10Z</dcterms:created>
  <dcterms:modified xsi:type="dcterms:W3CDTF">2022-05-12T17:07:10Z</dcterms:modified>
</cp:coreProperties>
</file>