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1" r:id="rId4"/>
    <p:sldId id="289" r:id="rId5"/>
    <p:sldId id="290" r:id="rId6"/>
    <p:sldId id="291" r:id="rId7"/>
    <p:sldId id="292" r:id="rId8"/>
    <p:sldId id="285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1998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10.06.2022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2524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10.06.2022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179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10.06.2022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411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10.06.2022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5383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10.06.2022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2614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10.06.2022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0323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10.06.2022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8492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10.06.2022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7379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10.06.2022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114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10.06.2022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780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10.06.2022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5884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5D4AB-8FEA-45B7-A230-6D1D31D775F5}" type="datetimeFigureOut">
              <a:rPr lang="pl-PL" smtClean="0"/>
              <a:pPr/>
              <a:t>10.06.2022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3920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63187" y="14881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6"/>
                </a:solidFill>
                <a:latin typeface="Comic Sans MS" pitchFamily="66" charset="0"/>
              </a:rPr>
              <a:t>Ekologiczne inspiracje w wychowaniu </a:t>
            </a:r>
            <a:r>
              <a:rPr lang="pl-PL" b="1" dirty="0" smtClean="0">
                <a:solidFill>
                  <a:schemeClr val="accent6"/>
                </a:solidFill>
                <a:latin typeface="Comic Sans MS" pitchFamily="66" charset="0"/>
              </a:rPr>
              <a:t>przedszkolnym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4000" dirty="0" smtClean="0"/>
              <a:t>14</a:t>
            </a:r>
            <a:r>
              <a:rPr lang="pl-PL" sz="4000" dirty="0" smtClean="0"/>
              <a:t>.06.2022r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leaves-4395694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" y="4311167"/>
            <a:ext cx="3268436" cy="2546833"/>
          </a:xfrm>
          <a:prstGeom prst="rect">
            <a:avLst/>
          </a:prstGeom>
        </p:spPr>
      </p:pic>
      <p:pic>
        <p:nvPicPr>
          <p:cNvPr id="6" name="Obraz 5" descr="leaves-4395694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4296" y="4311167"/>
            <a:ext cx="3268436" cy="2546833"/>
          </a:xfrm>
          <a:prstGeom prst="rect">
            <a:avLst/>
          </a:prstGeom>
        </p:spPr>
      </p:pic>
      <p:pic>
        <p:nvPicPr>
          <p:cNvPr id="7" name="Obraz 6" descr="leaves-4395694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605" y="4311167"/>
            <a:ext cx="3268436" cy="25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szechswiat_pelen_jest_magicznych_2014-05-22_11-57-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920" y="1001777"/>
            <a:ext cx="5095863" cy="55557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pole tekstowe 6"/>
          <p:cNvSpPr txBox="1"/>
          <p:nvPr/>
        </p:nvSpPr>
        <p:spPr>
          <a:xfrm>
            <a:off x="5995851" y="1489166"/>
            <a:ext cx="59305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0070C0"/>
                </a:solidFill>
                <a:latin typeface="Bahnschrift" pitchFamily="34" charset="0"/>
              </a:rPr>
              <a:t>Zmysły pomagają </a:t>
            </a:r>
            <a:r>
              <a:rPr lang="pl-PL" sz="3600" dirty="0" smtClean="0">
                <a:solidFill>
                  <a:srgbClr val="0070C0"/>
                </a:solidFill>
                <a:latin typeface="Bahnschrift" pitchFamily="34" charset="0"/>
              </a:rPr>
              <a:t>dziecku poznawać świat. Doświadczenia zmysłowe prowadzą do kształtowania się przekonań na temat świata, ludzi i samego siebie.</a:t>
            </a:r>
            <a:endParaRPr lang="pl-PL" sz="3600" dirty="0">
              <a:solidFill>
                <a:srgbClr val="0070C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306286" y="822961"/>
            <a:ext cx="95358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i="1" dirty="0" smtClean="0">
                <a:solidFill>
                  <a:srgbClr val="CC0099"/>
                </a:solidFill>
              </a:rPr>
              <a:t>Chodzi o to, aby - jeśli to tylko możliwe - poznawać świat za pomocą zmysłów;</a:t>
            </a:r>
            <a:br>
              <a:rPr lang="pl-PL" sz="3200" b="1" i="1" dirty="0" smtClean="0">
                <a:solidFill>
                  <a:srgbClr val="CC0099"/>
                </a:solidFill>
              </a:rPr>
            </a:br>
            <a:r>
              <a:rPr lang="pl-PL" sz="3200" b="1" i="1" dirty="0" smtClean="0">
                <a:solidFill>
                  <a:srgbClr val="CC0099"/>
                </a:solidFill>
              </a:rPr>
              <a:t>to co widoczne - wzrokiem,</a:t>
            </a:r>
            <a:br>
              <a:rPr lang="pl-PL" sz="3200" b="1" i="1" dirty="0" smtClean="0">
                <a:solidFill>
                  <a:srgbClr val="CC0099"/>
                </a:solidFill>
              </a:rPr>
            </a:br>
            <a:r>
              <a:rPr lang="pl-PL" sz="3200" b="1" i="1" dirty="0" smtClean="0">
                <a:solidFill>
                  <a:srgbClr val="CC0099"/>
                </a:solidFill>
              </a:rPr>
              <a:t>to, co słyszalne - słuchem,</a:t>
            </a:r>
            <a:br>
              <a:rPr lang="pl-PL" sz="3200" b="1" i="1" dirty="0" smtClean="0">
                <a:solidFill>
                  <a:srgbClr val="CC0099"/>
                </a:solidFill>
              </a:rPr>
            </a:br>
            <a:r>
              <a:rPr lang="pl-PL" sz="3200" b="1" i="1" dirty="0" smtClean="0">
                <a:solidFill>
                  <a:srgbClr val="CC0099"/>
                </a:solidFill>
              </a:rPr>
              <a:t>to, co można powąchać - węchem,</a:t>
            </a:r>
            <a:br>
              <a:rPr lang="pl-PL" sz="3200" b="1" i="1" dirty="0" smtClean="0">
                <a:solidFill>
                  <a:srgbClr val="CC0099"/>
                </a:solidFill>
              </a:rPr>
            </a:br>
            <a:r>
              <a:rPr lang="pl-PL" sz="3200" b="1" i="1" dirty="0" smtClean="0">
                <a:solidFill>
                  <a:srgbClr val="CC0099"/>
                </a:solidFill>
              </a:rPr>
              <a:t>posmakować - smakiem,</a:t>
            </a:r>
            <a:br>
              <a:rPr lang="pl-PL" sz="3200" b="1" i="1" dirty="0" smtClean="0">
                <a:solidFill>
                  <a:srgbClr val="CC0099"/>
                </a:solidFill>
              </a:rPr>
            </a:br>
            <a:r>
              <a:rPr lang="pl-PL" sz="3200" b="1" i="1" dirty="0" smtClean="0">
                <a:solidFill>
                  <a:srgbClr val="CC0099"/>
                </a:solidFill>
              </a:rPr>
              <a:t>dotknąć zmysłem dotyku.</a:t>
            </a:r>
            <a:br>
              <a:rPr lang="pl-PL" sz="3200" b="1" i="1" dirty="0" smtClean="0">
                <a:solidFill>
                  <a:srgbClr val="CC0099"/>
                </a:solidFill>
              </a:rPr>
            </a:br>
            <a:r>
              <a:rPr lang="pl-PL" sz="3200" b="1" i="1" dirty="0" smtClean="0">
                <a:solidFill>
                  <a:srgbClr val="CC0099"/>
                </a:solidFill>
              </a:rPr>
              <a:t>A jeśli coś można uchwycić jednocześnie kilkoma zmysłami,</a:t>
            </a:r>
            <a:br>
              <a:rPr lang="pl-PL" sz="3200" b="1" i="1" dirty="0" smtClean="0">
                <a:solidFill>
                  <a:srgbClr val="CC0099"/>
                </a:solidFill>
              </a:rPr>
            </a:br>
            <a:r>
              <a:rPr lang="pl-PL" sz="3200" b="1" i="1" dirty="0" smtClean="0">
                <a:solidFill>
                  <a:srgbClr val="CC0099"/>
                </a:solidFill>
              </a:rPr>
              <a:t>należy to odbierać kilkoma zmysłami.„</a:t>
            </a:r>
          </a:p>
          <a:p>
            <a:pPr algn="ctr"/>
            <a:endParaRPr lang="pl-PL" sz="3200" dirty="0" smtClean="0">
              <a:solidFill>
                <a:srgbClr val="CC0099"/>
              </a:solidFill>
            </a:endParaRPr>
          </a:p>
          <a:p>
            <a:pPr algn="r"/>
            <a:r>
              <a:rPr lang="pl-PL" sz="3200" b="1" i="1" dirty="0" smtClean="0">
                <a:solidFill>
                  <a:srgbClr val="CC0099"/>
                </a:solidFill>
              </a:rPr>
              <a:t>Jan Amos Komeński</a:t>
            </a:r>
            <a:endParaRPr lang="pl-PL" sz="32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9036-przedszkole-to-ogrod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005" y="838200"/>
            <a:ext cx="5744664" cy="5744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 descr="16459863240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799126" y="1492129"/>
            <a:ext cx="4847581" cy="36398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 descr="16459746657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540951" y="3852651"/>
            <a:ext cx="3180766" cy="23883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39454537_2018419214875770_694316349699758489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818" y="792468"/>
            <a:ext cx="5177959" cy="5882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 descr="16459744040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0822" y="796833"/>
            <a:ext cx="3462019" cy="25995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 descr="1645974238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132044" y="1588902"/>
            <a:ext cx="3841741" cy="28846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Obraz 7" descr="1654549077596.jpg"/>
          <p:cNvPicPr>
            <a:picLocks noChangeAspect="1"/>
          </p:cNvPicPr>
          <p:nvPr/>
        </p:nvPicPr>
        <p:blipFill>
          <a:blip r:embed="rId6" cstate="print"/>
          <a:srcRect l="17361" t="31810" r="20996" b="23428"/>
          <a:stretch>
            <a:fillRect/>
          </a:stretch>
        </p:blipFill>
        <p:spPr>
          <a:xfrm>
            <a:off x="5969726" y="3129818"/>
            <a:ext cx="2220685" cy="2147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Obraz 8" descr="1654549099356.jpg"/>
          <p:cNvPicPr>
            <a:picLocks noChangeAspect="1"/>
          </p:cNvPicPr>
          <p:nvPr/>
        </p:nvPicPr>
        <p:blipFill>
          <a:blip r:embed="rId7" cstate="print"/>
          <a:srcRect l="7530" t="17522" r="11769" b="10520"/>
          <a:stretch>
            <a:fillRect/>
          </a:stretch>
        </p:blipFill>
        <p:spPr>
          <a:xfrm>
            <a:off x="7889966" y="4390300"/>
            <a:ext cx="1632857" cy="1984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IMG_20191118_1019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3634" y="1005839"/>
            <a:ext cx="4929051" cy="36967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Obraz 10" descr="16153032689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9013" y="804525"/>
            <a:ext cx="5084861" cy="42116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Obraz 12" descr="IMG_20191202_1034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53" y="2813593"/>
            <a:ext cx="2445476" cy="32606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Obraz 13" descr="ZDJ 15.jpg"/>
          <p:cNvPicPr>
            <a:picLocks noChangeAspect="1"/>
          </p:cNvPicPr>
          <p:nvPr/>
        </p:nvPicPr>
        <p:blipFill>
          <a:blip r:embed="rId6" cstate="print"/>
          <a:srcRect l="16866" t="7810" r="7475" b="8000"/>
          <a:stretch>
            <a:fillRect/>
          </a:stretch>
        </p:blipFill>
        <p:spPr>
          <a:xfrm>
            <a:off x="3291840" y="3735978"/>
            <a:ext cx="3251883" cy="2717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DJ 12.jpg"/>
          <p:cNvPicPr>
            <a:picLocks noChangeAspect="1"/>
          </p:cNvPicPr>
          <p:nvPr/>
        </p:nvPicPr>
        <p:blipFill>
          <a:blip r:embed="rId3" cstate="print"/>
          <a:srcRect r="7589"/>
          <a:stretch>
            <a:fillRect/>
          </a:stretch>
        </p:blipFill>
        <p:spPr>
          <a:xfrm>
            <a:off x="458113" y="954975"/>
            <a:ext cx="6091375" cy="49494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Obraz 7" descr="ZDJ 9.jpg"/>
          <p:cNvPicPr>
            <a:picLocks noChangeAspect="1"/>
          </p:cNvPicPr>
          <p:nvPr/>
        </p:nvPicPr>
        <p:blipFill>
          <a:blip r:embed="rId4" cstate="print"/>
          <a:srcRect l="12457" t="-1492" r="8881"/>
          <a:stretch>
            <a:fillRect/>
          </a:stretch>
        </p:blipFill>
        <p:spPr>
          <a:xfrm rot="5400000">
            <a:off x="4704982" y="820606"/>
            <a:ext cx="5708472" cy="5530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Obraz 8" descr="ZDJ 7.jpg"/>
          <p:cNvPicPr>
            <a:picLocks noChangeAspect="1"/>
          </p:cNvPicPr>
          <p:nvPr/>
        </p:nvPicPr>
        <p:blipFill>
          <a:blip r:embed="rId5" cstate="print"/>
          <a:srcRect r="-7435" b="18667"/>
          <a:stretch>
            <a:fillRect/>
          </a:stretch>
        </p:blipFill>
        <p:spPr>
          <a:xfrm>
            <a:off x="8306186" y="1040927"/>
            <a:ext cx="3659392" cy="35049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49977" y="1724297"/>
            <a:ext cx="9117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solidFill>
                  <a:srgbClr val="00B050"/>
                </a:solidFill>
              </a:rPr>
              <a:t>DZIĘKUJĘ </a:t>
            </a:r>
            <a:r>
              <a:rPr lang="pl-PL" sz="5400" dirty="0" smtClean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pl-PL" sz="5400" dirty="0" smtClean="0">
              <a:solidFill>
                <a:srgbClr val="00B050"/>
              </a:solidFill>
            </a:endParaRPr>
          </a:p>
          <a:p>
            <a:pPr algn="ctr"/>
            <a:r>
              <a:rPr lang="pl-PL" sz="5400" dirty="0" smtClean="0">
                <a:solidFill>
                  <a:srgbClr val="CC0099"/>
                </a:solidFill>
              </a:rPr>
              <a:t>MAGDALENA WÓJCIK</a:t>
            </a:r>
          </a:p>
          <a:p>
            <a:pPr algn="ctr"/>
            <a:endParaRPr lang="pl-PL" sz="5400" dirty="0" smtClean="0"/>
          </a:p>
          <a:p>
            <a:pPr algn="ctr"/>
            <a:r>
              <a:rPr lang="pl-PL" sz="5400" dirty="0" err="1" smtClean="0">
                <a:solidFill>
                  <a:srgbClr val="0070C0"/>
                </a:solidFill>
              </a:rPr>
              <a:t>m.wojcik@mcdn.edu.pl</a:t>
            </a:r>
            <a:endParaRPr lang="pl-PL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49</Words>
  <Application>Microsoft Office PowerPoint</Application>
  <PresentationFormat>Niestandardowy</PresentationFormat>
  <Paragraphs>9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Ekologiczne inspiracje w wychowaniu przedszkolnym 14.06.2022r.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MCDN-SK</dc:creator>
  <cp:lastModifiedBy>WÓJCIKOWIE</cp:lastModifiedBy>
  <cp:revision>94</cp:revision>
  <dcterms:created xsi:type="dcterms:W3CDTF">2020-06-26T09:45:10Z</dcterms:created>
  <dcterms:modified xsi:type="dcterms:W3CDTF">2022-06-10T21:10:12Z</dcterms:modified>
</cp:coreProperties>
</file>