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3004800" cy="9753600"/>
  <p:notesSz cx="6858000" cy="9144000"/>
  <p:embeddedFontLs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Helvetica Neue Light" panose="020B0604020202020204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000000"/>
          </p15:clr>
        </p15:guide>
        <p15:guide id="2" pos="360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gYOCAxxBLKqR3FLpHV0W6qt/9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90"/>
      </p:cViewPr>
      <p:guideLst>
        <p:guide orient="horz" pos="3072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d3e6bffef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15d3e6bf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d3e6bffef_0_2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5d3e6bffe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d3e6bffef_0_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5d3e6bffe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d3e6bffef_0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5d3e6bffe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d3e6bffef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5d3e6bffe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d3e6bffef_0_1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5d3e6bffe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d3e6bffef_0_1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15d3e6bffef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5d3e6bffef_0_2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15d3e6bffe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d3e6bffef_0_2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5d3e6bffef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d3e6bffef_0_2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5d3e6bffe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5d3e6bffef_0_3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5d3e6bffef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sldNum" idx="12"/>
          </p:nvPr>
        </p:nvSpPr>
        <p:spPr>
          <a:xfrm>
            <a:off x="6311004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8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8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9pPr>
          </a:lstStyle>
          <a:p>
            <a:endParaRPr/>
          </a:p>
        </p:txBody>
      </p:sp>
      <p:sp>
        <p:nvSpPr>
          <p:cNvPr id="16" name="Google Shape;16;p48"/>
          <p:cNvSpPr txBox="1">
            <a:spLocks noGrp="1"/>
          </p:cNvSpPr>
          <p:nvPr>
            <p:ph type="sldNum" idx="12"/>
          </p:nvPr>
        </p:nvSpPr>
        <p:spPr>
          <a:xfrm>
            <a:off x="6311004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●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●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●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●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sldNum" idx="12"/>
          </p:nvPr>
        </p:nvSpPr>
        <p:spPr>
          <a:xfrm>
            <a:off x="6311004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"/>
          <p:cNvPicPr preferRelativeResize="0"/>
          <p:nvPr/>
        </p:nvPicPr>
        <p:blipFill rotWithShape="1">
          <a:blip r:embed="rId4">
            <a:alphaModFix/>
          </a:blip>
          <a:srcRect t="14353" b="14353"/>
          <a:stretch/>
        </p:blipFill>
        <p:spPr>
          <a:xfrm>
            <a:off x="1317824" y="7561634"/>
            <a:ext cx="3851153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"/>
          <p:cNvSpPr/>
          <p:nvPr/>
        </p:nvSpPr>
        <p:spPr>
          <a:xfrm>
            <a:off x="6259019" y="7067977"/>
            <a:ext cx="59082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452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Jacek Peszko</a:t>
            </a:r>
            <a:endParaRPr sz="28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452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N.Z.O.Z. Krakowski Ośrodek</a:t>
            </a:r>
            <a:endParaRPr sz="28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452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Diagnostyki Kręgosłupa</a:t>
            </a:r>
            <a:endParaRPr sz="28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" name="Google Shape;23;p1"/>
          <p:cNvSpPr txBox="1"/>
          <p:nvPr/>
        </p:nvSpPr>
        <p:spPr>
          <a:xfrm>
            <a:off x="1048900" y="2787981"/>
            <a:ext cx="106476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452"/>
              </a:buClr>
              <a:buSzPts val="6600"/>
              <a:buFont typeface="Arial"/>
              <a:buNone/>
            </a:pPr>
            <a:r>
              <a:rPr lang="en-US" sz="6000" b="1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Profilaktyka i leczenie</a:t>
            </a:r>
            <a:br>
              <a:rPr lang="en-US" sz="6000" b="1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6000" b="1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wad postawy u dzieci oraz młodzieży w wieku szkolnym</a:t>
            </a:r>
            <a:endParaRPr sz="6000" b="1" i="0" u="none" strike="noStrike" cap="none">
              <a:solidFill>
                <a:srgbClr val="00245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454200" y="497400"/>
            <a:ext cx="3374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52"/>
              </a:buClr>
              <a:buSzPts val="2800"/>
              <a:buFont typeface="Arial"/>
              <a:buNone/>
            </a:pPr>
            <a:r>
              <a:rPr lang="en-US" sz="2000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Konferencja online</a:t>
            </a:r>
            <a:br>
              <a:rPr lang="en-US" sz="2000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000" b="1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Profilaktyka wad postawy</a:t>
            </a:r>
            <a:endParaRPr sz="2000" b="1">
              <a:solidFill>
                <a:srgbClr val="00245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52"/>
              </a:buClr>
              <a:buSzPts val="2800"/>
              <a:buFont typeface="Arial"/>
              <a:buNone/>
            </a:pPr>
            <a:r>
              <a:rPr lang="en-US" sz="2000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Kraków, 04.10.2022</a:t>
            </a:r>
            <a:endParaRPr sz="2000">
              <a:solidFill>
                <a:srgbClr val="00245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15d3e6bffef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50" y="1560512"/>
            <a:ext cx="2646362" cy="8383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g15d3e6bffef_0_7"/>
          <p:cNvGrpSpPr/>
          <p:nvPr/>
        </p:nvGrpSpPr>
        <p:grpSpPr>
          <a:xfrm>
            <a:off x="4289425" y="1560512"/>
            <a:ext cx="3702374" cy="8383590"/>
            <a:chOff x="0" y="0"/>
            <a:chExt cx="3702374" cy="8383590"/>
          </a:xfrm>
        </p:grpSpPr>
        <p:pic>
          <p:nvPicPr>
            <p:cNvPr id="84" name="Google Shape;84;g15d3e6bffef_0_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2646651" cy="83835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g15d3e6bffef_0_7"/>
            <p:cNvSpPr/>
            <p:nvPr/>
          </p:nvSpPr>
          <p:spPr>
            <a:xfrm>
              <a:off x="1500674" y="3108160"/>
              <a:ext cx="2201700" cy="9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1001"/>
                </a:buClr>
                <a:buSzPts val="2900"/>
                <a:buFont typeface="Helvetica Neue"/>
                <a:buNone/>
              </a:pPr>
              <a:r>
                <a:rPr lang="en-US" sz="2400" b="1" i="0" u="none" strike="noStrike" cap="none">
                  <a:solidFill>
                    <a:srgbClr val="861001"/>
                  </a:solidFill>
                  <a:latin typeface="Lato"/>
                  <a:ea typeface="Lato"/>
                  <a:cs typeface="Lato"/>
                  <a:sym typeface="Lato"/>
                </a:rPr>
                <a:t>ODCINEK</a:t>
              </a:r>
              <a:endParaRPr sz="2400" b="1"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1001"/>
                </a:buClr>
                <a:buSzPts val="2900"/>
                <a:buFont typeface="Helvetica Neue"/>
                <a:buNone/>
              </a:pPr>
              <a:r>
                <a:rPr lang="en-US" sz="2400" b="1" i="0" u="none" strike="noStrike" cap="none">
                  <a:solidFill>
                    <a:srgbClr val="861001"/>
                  </a:solidFill>
                  <a:latin typeface="Lato"/>
                  <a:ea typeface="Lato"/>
                  <a:cs typeface="Lato"/>
                  <a:sym typeface="Lato"/>
                </a:rPr>
                <a:t>PIERSIOWY</a:t>
              </a:r>
              <a:endParaRPr sz="2400" b="1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6" name="Google Shape;86;g15d3e6bffef_0_7"/>
          <p:cNvGrpSpPr/>
          <p:nvPr/>
        </p:nvGrpSpPr>
        <p:grpSpPr>
          <a:xfrm>
            <a:off x="8013700" y="1560512"/>
            <a:ext cx="4372479" cy="8383590"/>
            <a:chOff x="0" y="0"/>
            <a:chExt cx="4372479" cy="8383590"/>
          </a:xfrm>
        </p:grpSpPr>
        <p:pic>
          <p:nvPicPr>
            <p:cNvPr id="87" name="Google Shape;87;g15d3e6bffef_0_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646458" cy="83835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g15d3e6bffef_0_7"/>
            <p:cNvSpPr/>
            <p:nvPr/>
          </p:nvSpPr>
          <p:spPr>
            <a:xfrm>
              <a:off x="1966779" y="5529214"/>
              <a:ext cx="2405700" cy="9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82B"/>
                </a:buClr>
                <a:buSzPts val="2900"/>
                <a:buFont typeface="Helvetica Neue"/>
                <a:buNone/>
              </a:pPr>
              <a:r>
                <a:rPr lang="en-US" sz="2400" b="1" i="0" u="none" strike="noStrike" cap="none">
                  <a:solidFill>
                    <a:srgbClr val="00882B"/>
                  </a:solidFill>
                  <a:latin typeface="Lato"/>
                  <a:ea typeface="Lato"/>
                  <a:cs typeface="Lato"/>
                  <a:sym typeface="Lato"/>
                </a:rPr>
                <a:t>ODCINEK</a:t>
              </a:r>
              <a:endParaRPr sz="2400" b="1"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82B"/>
                </a:buClr>
                <a:buSzPts val="2900"/>
                <a:buFont typeface="Helvetica Neue"/>
                <a:buNone/>
              </a:pPr>
              <a:r>
                <a:rPr lang="en-US" sz="2400" b="1" i="0" u="none" strike="noStrike" cap="none">
                  <a:solidFill>
                    <a:srgbClr val="00882B"/>
                  </a:solidFill>
                  <a:latin typeface="Lato"/>
                  <a:ea typeface="Lato"/>
                  <a:cs typeface="Lato"/>
                  <a:sym typeface="Lato"/>
                </a:rPr>
                <a:t>LĘDŹWIOWY</a:t>
              </a:r>
              <a:endParaRPr sz="2400" b="1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9" name="Google Shape;89;g15d3e6bffef_0_7"/>
          <p:cNvSpPr/>
          <p:nvPr/>
        </p:nvSpPr>
        <p:spPr>
          <a:xfrm>
            <a:off x="2784248" y="2382837"/>
            <a:ext cx="19149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9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ODCINEK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9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SZYJNY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7087" y="2865437"/>
            <a:ext cx="3786188" cy="534193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 rot="-8968210">
            <a:off x="1495425" y="4324350"/>
            <a:ext cx="1339850" cy="531813"/>
          </a:xfrm>
          <a:prstGeom prst="rightArrow">
            <a:avLst>
              <a:gd name="adj1" fmla="val 28787"/>
              <a:gd name="adj2" fmla="val 77215"/>
            </a:avLst>
          </a:prstGeom>
          <a:gradFill>
            <a:gsLst>
              <a:gs pos="0">
                <a:srgbClr val="C82506"/>
              </a:gs>
              <a:gs pos="100000">
                <a:srgbClr val="FB4912"/>
              </a:gs>
            </a:gsLst>
            <a:lin ang="162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6" name="Google Shape;96;p10"/>
          <p:cNvSpPr/>
          <p:nvPr/>
        </p:nvSpPr>
        <p:spPr>
          <a:xfrm rot="9351577">
            <a:off x="1495425" y="5464175"/>
            <a:ext cx="1339850" cy="531813"/>
          </a:xfrm>
          <a:prstGeom prst="rightArrow">
            <a:avLst>
              <a:gd name="adj1" fmla="val 28787"/>
              <a:gd name="adj2" fmla="val 77215"/>
            </a:avLst>
          </a:prstGeom>
          <a:gradFill>
            <a:gsLst>
              <a:gs pos="0">
                <a:srgbClr val="C82506"/>
              </a:gs>
              <a:gs pos="100000">
                <a:srgbClr val="FB4912"/>
              </a:gs>
            </a:gsLst>
            <a:lin ang="162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p10"/>
          <p:cNvSpPr/>
          <p:nvPr/>
        </p:nvSpPr>
        <p:spPr>
          <a:xfrm rot="10800000">
            <a:off x="1239837" y="4892675"/>
            <a:ext cx="1339851" cy="531813"/>
          </a:xfrm>
          <a:prstGeom prst="rightArrow">
            <a:avLst>
              <a:gd name="adj1" fmla="val 28787"/>
              <a:gd name="adj2" fmla="val 77215"/>
            </a:avLst>
          </a:prstGeom>
          <a:gradFill>
            <a:gsLst>
              <a:gs pos="0">
                <a:srgbClr val="C82506"/>
              </a:gs>
              <a:gs pos="100000">
                <a:srgbClr val="FB4912"/>
              </a:gs>
            </a:gsLst>
            <a:lin ang="162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8" name="Google Shape;9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5862" y="2805112"/>
            <a:ext cx="3890963" cy="534193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/>
          <p:nvPr/>
        </p:nvSpPr>
        <p:spPr>
          <a:xfrm rot="10800000">
            <a:off x="8655050" y="4178300"/>
            <a:ext cx="1339850" cy="531813"/>
          </a:xfrm>
          <a:prstGeom prst="rightArrow">
            <a:avLst>
              <a:gd name="adj1" fmla="val 28787"/>
              <a:gd name="adj2" fmla="val 77215"/>
            </a:avLst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6967537" y="4892675"/>
            <a:ext cx="1339851" cy="531813"/>
          </a:xfrm>
          <a:prstGeom prst="rightArrow">
            <a:avLst>
              <a:gd name="adj1" fmla="val 28787"/>
              <a:gd name="adj2" fmla="val 77215"/>
            </a:avLst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1" descr="kregoslup-schylanie-1024x768.jpg"/>
          <p:cNvPicPr preferRelativeResize="0"/>
          <p:nvPr/>
        </p:nvPicPr>
        <p:blipFill rotWithShape="1">
          <a:blip r:embed="rId4">
            <a:alphaModFix/>
          </a:blip>
          <a:srcRect t="23422" b="14563"/>
          <a:stretch/>
        </p:blipFill>
        <p:spPr>
          <a:xfrm>
            <a:off x="269965" y="2284512"/>
            <a:ext cx="11921067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/>
          <p:nvPr/>
        </p:nvSpPr>
        <p:spPr>
          <a:xfrm>
            <a:off x="2541960" y="4876800"/>
            <a:ext cx="648072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7" name="Google Shape;107;p11"/>
          <p:cNvSpPr/>
          <p:nvPr/>
        </p:nvSpPr>
        <p:spPr>
          <a:xfrm rot="671933">
            <a:off x="3871695" y="5247398"/>
            <a:ext cx="144016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8" name="Google Shape;108;p11"/>
          <p:cNvSpPr/>
          <p:nvPr/>
        </p:nvSpPr>
        <p:spPr>
          <a:xfrm rot="10074672">
            <a:off x="3802200" y="4311824"/>
            <a:ext cx="144016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9" name="Google Shape;109;p11"/>
          <p:cNvSpPr/>
          <p:nvPr/>
        </p:nvSpPr>
        <p:spPr>
          <a:xfrm rot="10800000">
            <a:off x="8158584" y="4876800"/>
            <a:ext cx="648072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0" name="Google Shape;110;p11"/>
          <p:cNvSpPr/>
          <p:nvPr/>
        </p:nvSpPr>
        <p:spPr>
          <a:xfrm rot="-1385546">
            <a:off x="7791373" y="5250658"/>
            <a:ext cx="144016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1" name="Google Shape;111;p11"/>
          <p:cNvSpPr/>
          <p:nvPr/>
        </p:nvSpPr>
        <p:spPr>
          <a:xfrm rot="-9912553">
            <a:off x="7698099" y="4169138"/>
            <a:ext cx="144016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15d3e6bffef_0_206" descr="C:\Documents and Settings\Administrator\Pulpit\PREZENTACJA ZDIECIA\SMS GŁOWA.jpg"/>
          <p:cNvPicPr preferRelativeResize="0"/>
          <p:nvPr/>
        </p:nvPicPr>
        <p:blipFill rotWithShape="1">
          <a:blip r:embed="rId4">
            <a:alphaModFix/>
          </a:blip>
          <a:srcRect t="10249" r="2581"/>
          <a:stretch/>
        </p:blipFill>
        <p:spPr>
          <a:xfrm>
            <a:off x="655225" y="2264875"/>
            <a:ext cx="11118300" cy="686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5d3e6bffef_0_206"/>
          <p:cNvSpPr/>
          <p:nvPr/>
        </p:nvSpPr>
        <p:spPr>
          <a:xfrm>
            <a:off x="749289" y="1645209"/>
            <a:ext cx="9996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SMS-OWA GŁOWA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2" descr="C:\Documents and Settings\Administrator\Pulpit\PREZENTACJA ZDIECIA\USZKODZENIE I NACIS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0600" y="2467491"/>
            <a:ext cx="9150625" cy="59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4" descr="C:\Documents and Settings\Administrator\Pulpit\PREZENTACJA ZDIECIA\BŁYSKAWIC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767" y="2572544"/>
            <a:ext cx="11197247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C:\Documents and Settings\Administrator\Pulpit\PREZENTACJA ZDIECIA\MECHANICZNE PRZECIĄŻEN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3888" y="2644552"/>
            <a:ext cx="8712968" cy="522778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754950" y="8572450"/>
            <a:ext cx="1044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źródlo: Międzynarodowy Instytut McKenziego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15d3e6bffef_0_37"/>
          <p:cNvGrpSpPr/>
          <p:nvPr/>
        </p:nvGrpSpPr>
        <p:grpSpPr>
          <a:xfrm>
            <a:off x="603623" y="2247900"/>
            <a:ext cx="9038850" cy="3265488"/>
            <a:chOff x="22694" y="0"/>
            <a:chExt cx="9038850" cy="3265488"/>
          </a:xfrm>
        </p:grpSpPr>
        <p:sp>
          <p:nvSpPr>
            <p:cNvPr id="139" name="Google Shape;139;g15d3e6bffef_0_37"/>
            <p:cNvSpPr/>
            <p:nvPr/>
          </p:nvSpPr>
          <p:spPr>
            <a:xfrm>
              <a:off x="22694" y="902275"/>
              <a:ext cx="16896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4F86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  <a:t>KOLANA: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40" name="Google Shape;140;g15d3e6bffef_0_37"/>
            <p:cNvPicPr preferRelativeResize="0"/>
            <p:nvPr/>
          </p:nvPicPr>
          <p:blipFill rotWithShape="1">
            <a:blip r:embed="rId4">
              <a:alphaModFix/>
            </a:blip>
            <a:srcRect l="29428"/>
            <a:stretch/>
          </p:blipFill>
          <p:spPr>
            <a:xfrm>
              <a:off x="3533870" y="0"/>
              <a:ext cx="5527675" cy="32654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" name="Google Shape;141;g15d3e6bffef_0_37"/>
          <p:cNvPicPr preferRelativeResize="0"/>
          <p:nvPr/>
        </p:nvPicPr>
        <p:blipFill rotWithShape="1">
          <a:blip r:embed="rId5">
            <a:alphaModFix/>
          </a:blip>
          <a:srcRect t="14351" b="14351"/>
          <a:stretch/>
        </p:blipFill>
        <p:spPr>
          <a:xfrm>
            <a:off x="0" y="485025"/>
            <a:ext cx="1597526" cy="5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5d3e6bffef_0_37"/>
          <p:cNvSpPr/>
          <p:nvPr/>
        </p:nvSpPr>
        <p:spPr>
          <a:xfrm>
            <a:off x="737489" y="1645209"/>
            <a:ext cx="9996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KOŃCZYNY DOLNE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3" name="Google Shape;143;g15d3e6bffef_0_37"/>
          <p:cNvGrpSpPr/>
          <p:nvPr/>
        </p:nvGrpSpPr>
        <p:grpSpPr>
          <a:xfrm>
            <a:off x="4707498" y="5524871"/>
            <a:ext cx="4723011" cy="471900"/>
            <a:chOff x="4126569" y="3276971"/>
            <a:chExt cx="4723011" cy="471900"/>
          </a:xfrm>
        </p:grpSpPr>
        <p:sp>
          <p:nvSpPr>
            <p:cNvPr id="144" name="Google Shape;144;g15d3e6bffef_0_37"/>
            <p:cNvSpPr/>
            <p:nvPr/>
          </p:nvSpPr>
          <p:spPr>
            <a:xfrm>
              <a:off x="4126569" y="3276971"/>
              <a:ext cx="16896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4F86"/>
                </a:buClr>
                <a:buSzPts val="2400"/>
                <a:buFont typeface="Arial"/>
                <a:buNone/>
              </a:pPr>
              <a:r>
                <a:rPr lang="en-US" sz="2000" i="0" u="none" strike="noStrike" cap="none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  <a:t>SZPOTAWE</a:t>
              </a:r>
              <a:endParaRPr sz="2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g15d3e6bffef_0_37"/>
            <p:cNvSpPr/>
            <p:nvPr/>
          </p:nvSpPr>
          <p:spPr>
            <a:xfrm>
              <a:off x="7339680" y="3276971"/>
              <a:ext cx="15099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4F86"/>
                </a:buClr>
                <a:buSzPts val="2400"/>
                <a:buFont typeface="Arial"/>
                <a:buNone/>
              </a:pPr>
              <a:r>
                <a:rPr lang="en-US" sz="2000" i="0" u="none" strike="noStrike" cap="none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  <a:t>KOŚLAWE</a:t>
              </a:r>
              <a:endParaRPr sz="2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6" name="Google Shape;146;g15d3e6bffef_0_37"/>
          <p:cNvGrpSpPr/>
          <p:nvPr/>
        </p:nvGrpSpPr>
        <p:grpSpPr>
          <a:xfrm>
            <a:off x="737498" y="6239139"/>
            <a:ext cx="10417736" cy="3351936"/>
            <a:chOff x="737498" y="6239139"/>
            <a:chExt cx="10417736" cy="3351936"/>
          </a:xfrm>
        </p:grpSpPr>
        <p:grpSp>
          <p:nvGrpSpPr>
            <p:cNvPr id="147" name="Google Shape;147;g15d3e6bffef_0_37"/>
            <p:cNvGrpSpPr/>
            <p:nvPr/>
          </p:nvGrpSpPr>
          <p:grpSpPr>
            <a:xfrm>
              <a:off x="737498" y="6239139"/>
              <a:ext cx="10417736" cy="3351936"/>
              <a:chOff x="737498" y="6239139"/>
              <a:chExt cx="10417736" cy="3351936"/>
            </a:xfrm>
          </p:grpSpPr>
          <p:sp>
            <p:nvSpPr>
              <p:cNvPr id="148" name="Google Shape;148;g15d3e6bffef_0_37"/>
              <p:cNvSpPr/>
              <p:nvPr/>
            </p:nvSpPr>
            <p:spPr>
              <a:xfrm>
                <a:off x="3074694" y="9119175"/>
                <a:ext cx="1689600" cy="47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4F86"/>
                  </a:buClr>
                  <a:buSzPts val="2400"/>
                  <a:buFont typeface="Arial"/>
                  <a:buNone/>
                </a:pPr>
                <a:r>
                  <a:rPr lang="en-US" sz="2000" i="0" u="none" strike="noStrike" cap="none">
                    <a:solidFill>
                      <a:srgbClr val="164F86"/>
                    </a:solidFill>
                    <a:latin typeface="Lato"/>
                    <a:ea typeface="Lato"/>
                    <a:cs typeface="Lato"/>
                    <a:sym typeface="Lato"/>
                  </a:rPr>
                  <a:t>SZPOTAWE</a:t>
                </a:r>
                <a:endParaRPr sz="2000" i="0" u="none" strike="noStrike" cap="none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9" name="Google Shape;149;g15d3e6bffef_0_37"/>
              <p:cNvSpPr/>
              <p:nvPr/>
            </p:nvSpPr>
            <p:spPr>
              <a:xfrm>
                <a:off x="5888087" y="9119175"/>
                <a:ext cx="2124000" cy="47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4F86"/>
                  </a:buClr>
                  <a:buSzPts val="2400"/>
                  <a:buFont typeface="Arial"/>
                  <a:buNone/>
                </a:pPr>
                <a:r>
                  <a:rPr lang="en-US" sz="2000" i="0" u="none" strike="noStrike" cap="none">
                    <a:solidFill>
                      <a:srgbClr val="164F86"/>
                    </a:solidFill>
                    <a:latin typeface="Lato"/>
                    <a:ea typeface="Lato"/>
                    <a:cs typeface="Lato"/>
                    <a:sym typeface="Lato"/>
                  </a:rPr>
                  <a:t>PRAWIDŁOWE</a:t>
                </a:r>
                <a:endParaRPr sz="2000" i="0" u="none" strike="noStrike" cap="none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0" name="Google Shape;150;g15d3e6bffef_0_37"/>
              <p:cNvSpPr/>
              <p:nvPr/>
            </p:nvSpPr>
            <p:spPr>
              <a:xfrm>
                <a:off x="9116060" y="9119175"/>
                <a:ext cx="1509900" cy="47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4F86"/>
                  </a:buClr>
                  <a:buSzPts val="2400"/>
                  <a:buFont typeface="Arial"/>
                  <a:buNone/>
                </a:pPr>
                <a:r>
                  <a:rPr lang="en-US" sz="2000" i="0" u="none" strike="noStrike" cap="none">
                    <a:solidFill>
                      <a:srgbClr val="164F86"/>
                    </a:solidFill>
                    <a:latin typeface="Lato"/>
                    <a:ea typeface="Lato"/>
                    <a:cs typeface="Lato"/>
                    <a:sym typeface="Lato"/>
                  </a:rPr>
                  <a:t>KOŚLAWE</a:t>
                </a:r>
                <a:endParaRPr sz="2000" i="0" u="none" strike="noStrike" cap="none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1" name="Google Shape;151;g15d3e6bffef_0_37"/>
              <p:cNvSpPr/>
              <p:nvPr/>
            </p:nvSpPr>
            <p:spPr>
              <a:xfrm>
                <a:off x="737498" y="7145925"/>
                <a:ext cx="1689600" cy="47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4F86"/>
                  </a:buClr>
                  <a:buSzPts val="2400"/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rgbClr val="164F86"/>
                    </a:solidFill>
                    <a:latin typeface="Lato"/>
                    <a:ea typeface="Lato"/>
                    <a:cs typeface="Lato"/>
                    <a:sym typeface="Lato"/>
                  </a:rPr>
                  <a:t>STOPY: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152" name="Google Shape;152;g15d3e6bffef_0_37"/>
              <p:cNvPicPr preferRelativeResize="0"/>
              <p:nvPr/>
            </p:nvPicPr>
            <p:blipFill rotWithShape="1">
              <a:blip r:embed="rId6">
                <a:alphaModFix/>
              </a:blip>
              <a:srcRect l="74353" t="27067" r="7191" b="27071"/>
              <a:stretch/>
            </p:blipFill>
            <p:spPr>
              <a:xfrm>
                <a:off x="4082053" y="6243068"/>
                <a:ext cx="1423361" cy="26387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g15d3e6bffef_0_37"/>
              <p:cNvPicPr preferRelativeResize="0"/>
              <p:nvPr/>
            </p:nvPicPr>
            <p:blipFill rotWithShape="1">
              <a:blip r:embed="rId6">
                <a:alphaModFix/>
              </a:blip>
              <a:srcRect l="10455" t="27067" r="73306" b="27071"/>
              <a:stretch/>
            </p:blipFill>
            <p:spPr>
              <a:xfrm>
                <a:off x="2862739" y="6243068"/>
                <a:ext cx="1252391" cy="26387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g15d3e6bffef_0_37"/>
              <p:cNvPicPr preferRelativeResize="0"/>
              <p:nvPr/>
            </p:nvPicPr>
            <p:blipFill rotWithShape="1">
              <a:blip r:embed="rId6">
                <a:alphaModFix/>
              </a:blip>
              <a:srcRect l="10455" t="27067" r="73306" b="27071"/>
              <a:stretch/>
            </p:blipFill>
            <p:spPr>
              <a:xfrm>
                <a:off x="9902843" y="6243068"/>
                <a:ext cx="1252391" cy="26387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g15d3e6bffef_0_37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583649" y="6239139"/>
                <a:ext cx="1157289" cy="27054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" name="Google Shape;156;g15d3e6bffef_0_37"/>
              <p:cNvPicPr preferRelativeResize="0"/>
              <p:nvPr/>
            </p:nvPicPr>
            <p:blipFill rotWithShape="1">
              <a:blip r:embed="rId6">
                <a:alphaModFix/>
              </a:blip>
              <a:srcRect l="42028" t="27067" r="42028" b="27071"/>
              <a:stretch/>
            </p:blipFill>
            <p:spPr>
              <a:xfrm>
                <a:off x="6928226" y="6272469"/>
                <a:ext cx="1229610" cy="26387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7" name="Google Shape;157;g15d3e6bffef_0_37"/>
            <p:cNvPicPr preferRelativeResize="0"/>
            <p:nvPr/>
          </p:nvPicPr>
          <p:blipFill rotWithShape="1">
            <a:blip r:embed="rId6">
              <a:alphaModFix/>
            </a:blip>
            <a:srcRect l="42028" t="27067" r="42028" b="27071"/>
            <a:stretch/>
          </p:blipFill>
          <p:spPr>
            <a:xfrm flipH="1">
              <a:off x="5710901" y="6245394"/>
              <a:ext cx="1229610" cy="26387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15d3e6bffef_0_21" descr="C:\Documents and Settings\Administrator\Pulpit\PREZENTACJA ZDIECIA\WSZYSTKIE PLECY.jpg"/>
          <p:cNvPicPr preferRelativeResize="0"/>
          <p:nvPr/>
        </p:nvPicPr>
        <p:blipFill rotWithShape="1">
          <a:blip r:embed="rId4">
            <a:alphaModFix/>
          </a:blip>
          <a:srcRect l="25689" t="37043"/>
          <a:stretch/>
        </p:blipFill>
        <p:spPr>
          <a:xfrm>
            <a:off x="3337475" y="2603325"/>
            <a:ext cx="8721626" cy="554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5d3e6bffef_0_21" descr="C:\Documents and Settings\Administrator\Pulpit\PREZENTACJA ZDIECIA\WSZYSTKIE PLECY.jpg"/>
          <p:cNvPicPr preferRelativeResize="0"/>
          <p:nvPr/>
        </p:nvPicPr>
        <p:blipFill rotWithShape="1">
          <a:blip r:embed="rId4">
            <a:alphaModFix/>
          </a:blip>
          <a:srcRect l="567" t="19517" r="86388"/>
          <a:stretch/>
        </p:blipFill>
        <p:spPr>
          <a:xfrm>
            <a:off x="1040275" y="2603325"/>
            <a:ext cx="1202150" cy="55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5d3e6bffef_0_21" descr="C:\Documents and Settings\Administrator\Pulpit\PREZENTACJA ZDIECIA\WSZYSTKIE PLECY.jpg"/>
          <p:cNvPicPr preferRelativeResize="0"/>
          <p:nvPr/>
        </p:nvPicPr>
        <p:blipFill rotWithShape="1">
          <a:blip r:embed="rId4">
            <a:alphaModFix/>
          </a:blip>
          <a:srcRect l="13614" t="20059" r="76620" b="25074"/>
          <a:stretch/>
        </p:blipFill>
        <p:spPr>
          <a:xfrm>
            <a:off x="2431978" y="3156950"/>
            <a:ext cx="763075" cy="32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5d3e6bffef_0_21"/>
          <p:cNvSpPr/>
          <p:nvPr/>
        </p:nvSpPr>
        <p:spPr>
          <a:xfrm>
            <a:off x="3337476" y="8203564"/>
            <a:ext cx="19659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OKRĄGŁE</a:t>
            </a: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g15d3e6bffef_0_21"/>
          <p:cNvSpPr/>
          <p:nvPr/>
        </p:nvSpPr>
        <p:spPr>
          <a:xfrm>
            <a:off x="5363239" y="8203564"/>
            <a:ext cx="19659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WKLĘSŁE</a:t>
            </a: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g15d3e6bffef_0_21"/>
          <p:cNvSpPr/>
          <p:nvPr/>
        </p:nvSpPr>
        <p:spPr>
          <a:xfrm>
            <a:off x="7447201" y="8231057"/>
            <a:ext cx="19659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OKRĄGŁO-</a:t>
            </a:r>
            <a:br>
              <a:rPr lang="en-US" sz="20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0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WKLĘSŁE</a:t>
            </a: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g15d3e6bffef_0_21"/>
          <p:cNvSpPr/>
          <p:nvPr/>
        </p:nvSpPr>
        <p:spPr>
          <a:xfrm>
            <a:off x="9735362" y="8231057"/>
            <a:ext cx="19659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PŁASKIE</a:t>
            </a: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g15d3e6bffef_0_21"/>
          <p:cNvSpPr/>
          <p:nvPr/>
        </p:nvSpPr>
        <p:spPr>
          <a:xfrm>
            <a:off x="347700" y="8215196"/>
            <a:ext cx="26811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PRAWIDŁOWE</a:t>
            </a: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g15d3e6bffef_0_21"/>
          <p:cNvPicPr preferRelativeResize="0"/>
          <p:nvPr/>
        </p:nvPicPr>
        <p:blipFill rotWithShape="1">
          <a:blip r:embed="rId5">
            <a:alphaModFix/>
          </a:blip>
          <a:srcRect t="14351" b="14351"/>
          <a:stretch/>
        </p:blipFill>
        <p:spPr>
          <a:xfrm>
            <a:off x="0" y="485025"/>
            <a:ext cx="1597526" cy="5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5d3e6bffef_0_21"/>
          <p:cNvSpPr/>
          <p:nvPr/>
        </p:nvSpPr>
        <p:spPr>
          <a:xfrm>
            <a:off x="691097" y="1645209"/>
            <a:ext cx="9996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PLECY W PŁASZCZYŹNIE STRZAŁKOWEJ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15d3e6bffef_0_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0300" y="2434518"/>
            <a:ext cx="3078502" cy="6690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g15d3e6bffef_0_57"/>
          <p:cNvCxnSpPr/>
          <p:nvPr/>
        </p:nvCxnSpPr>
        <p:spPr>
          <a:xfrm rot="10800000">
            <a:off x="2391405" y="5711593"/>
            <a:ext cx="0" cy="15555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g15d3e6bffef_0_57"/>
          <p:cNvCxnSpPr/>
          <p:nvPr/>
        </p:nvCxnSpPr>
        <p:spPr>
          <a:xfrm rot="10800000">
            <a:off x="3093623" y="5711593"/>
            <a:ext cx="0" cy="15555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g15d3e6bffef_0_57"/>
          <p:cNvCxnSpPr/>
          <p:nvPr/>
        </p:nvCxnSpPr>
        <p:spPr>
          <a:xfrm rot="10800000">
            <a:off x="3093623" y="7225617"/>
            <a:ext cx="0" cy="13911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g15d3e6bffef_0_57"/>
          <p:cNvCxnSpPr/>
          <p:nvPr/>
        </p:nvCxnSpPr>
        <p:spPr>
          <a:xfrm rot="10800000">
            <a:off x="2391405" y="7225617"/>
            <a:ext cx="0" cy="13911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g15d3e6bffef_0_57"/>
          <p:cNvCxnSpPr/>
          <p:nvPr/>
        </p:nvCxnSpPr>
        <p:spPr>
          <a:xfrm rot="10800000">
            <a:off x="2776588" y="3406594"/>
            <a:ext cx="0" cy="23568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g15d3e6bffef_0_57"/>
          <p:cNvCxnSpPr/>
          <p:nvPr/>
        </p:nvCxnSpPr>
        <p:spPr>
          <a:xfrm rot="10800000">
            <a:off x="2157163" y="3770809"/>
            <a:ext cx="1237200" cy="0"/>
          </a:xfrm>
          <a:prstGeom prst="straightConnector1">
            <a:avLst/>
          </a:prstGeom>
          <a:noFill/>
          <a:ln w="114300" cap="flat" cmpd="sng">
            <a:solidFill>
              <a:srgbClr val="00E31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g15d3e6bffef_0_57"/>
          <p:cNvCxnSpPr/>
          <p:nvPr/>
        </p:nvCxnSpPr>
        <p:spPr>
          <a:xfrm rot="10800000">
            <a:off x="2367631" y="5739691"/>
            <a:ext cx="773400" cy="0"/>
          </a:xfrm>
          <a:prstGeom prst="straightConnector1">
            <a:avLst/>
          </a:prstGeom>
          <a:noFill/>
          <a:ln w="114300" cap="flat" cmpd="sng">
            <a:solidFill>
              <a:srgbClr val="00E31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4" name="Google Shape;184;g15d3e6bffef_0_57"/>
          <p:cNvGrpSpPr/>
          <p:nvPr/>
        </p:nvGrpSpPr>
        <p:grpSpPr>
          <a:xfrm>
            <a:off x="5166205" y="2378221"/>
            <a:ext cx="2890319" cy="6743583"/>
            <a:chOff x="0" y="0"/>
            <a:chExt cx="3097213" cy="7226300"/>
          </a:xfrm>
        </p:grpSpPr>
        <p:pic>
          <p:nvPicPr>
            <p:cNvPr id="185" name="Google Shape;185;g15d3e6bffef_0_5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3097213" cy="72263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6" name="Google Shape;186;g15d3e6bffef_0_57"/>
            <p:cNvCxnSpPr/>
            <p:nvPr/>
          </p:nvCxnSpPr>
          <p:spPr>
            <a:xfrm rot="10800000">
              <a:off x="1055516" y="3759013"/>
              <a:ext cx="173100" cy="1485300"/>
            </a:xfrm>
            <a:prstGeom prst="straightConnector1">
              <a:avLst/>
            </a:prstGeom>
            <a:noFill/>
            <a:ln w="63500" cap="flat" cmpd="sng">
              <a:solidFill>
                <a:srgbClr val="DE6A1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g15d3e6bffef_0_57"/>
            <p:cNvCxnSpPr/>
            <p:nvPr/>
          </p:nvCxnSpPr>
          <p:spPr>
            <a:xfrm rot="10800000">
              <a:off x="1830957" y="3582639"/>
              <a:ext cx="0" cy="166770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g15d3e6bffef_0_57"/>
            <p:cNvCxnSpPr/>
            <p:nvPr/>
          </p:nvCxnSpPr>
          <p:spPr>
            <a:xfrm rot="10800000">
              <a:off x="1830957" y="5205411"/>
              <a:ext cx="0" cy="149070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g15d3e6bffef_0_57"/>
            <p:cNvCxnSpPr/>
            <p:nvPr/>
          </p:nvCxnSpPr>
          <p:spPr>
            <a:xfrm rot="10800000" flipH="1">
              <a:off x="1055430" y="5205411"/>
              <a:ext cx="173100" cy="1490700"/>
            </a:xfrm>
            <a:prstGeom prst="straightConnector1">
              <a:avLst/>
            </a:prstGeom>
            <a:noFill/>
            <a:ln w="63500" cap="flat" cmpd="sng">
              <a:solidFill>
                <a:srgbClr val="DE6A1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90" name="Google Shape;190;g15d3e6bffef_0_57"/>
          <p:cNvCxnSpPr/>
          <p:nvPr/>
        </p:nvCxnSpPr>
        <p:spPr>
          <a:xfrm flipH="1">
            <a:off x="6133795" y="5670061"/>
            <a:ext cx="752400" cy="160200"/>
          </a:xfrm>
          <a:prstGeom prst="straightConnector1">
            <a:avLst/>
          </a:prstGeom>
          <a:noFill/>
          <a:ln w="114300" cap="flat" cmpd="sng">
            <a:solidFill>
              <a:srgbClr val="F2BB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1" name="Google Shape;191;g15d3e6bffef_0_57"/>
          <p:cNvGrpSpPr/>
          <p:nvPr/>
        </p:nvGrpSpPr>
        <p:grpSpPr>
          <a:xfrm>
            <a:off x="5711362" y="3455255"/>
            <a:ext cx="1223705" cy="2294787"/>
            <a:chOff x="-25" y="0"/>
            <a:chExt cx="1311300" cy="2459052"/>
          </a:xfrm>
        </p:grpSpPr>
        <p:cxnSp>
          <p:nvCxnSpPr>
            <p:cNvPr id="192" name="Google Shape;192;g15d3e6bffef_0_57"/>
            <p:cNvCxnSpPr/>
            <p:nvPr/>
          </p:nvCxnSpPr>
          <p:spPr>
            <a:xfrm flipH="1">
              <a:off x="-25" y="187151"/>
              <a:ext cx="1311300" cy="164100"/>
            </a:xfrm>
            <a:prstGeom prst="straightConnector1">
              <a:avLst/>
            </a:prstGeom>
            <a:noFill/>
            <a:ln w="114300" cap="flat" cmpd="sng">
              <a:solidFill>
                <a:srgbClr val="F2BB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3" name="Google Shape;193;g15d3e6bffef_0_57"/>
            <p:cNvSpPr/>
            <p:nvPr/>
          </p:nvSpPr>
          <p:spPr>
            <a:xfrm>
              <a:off x="607445" y="0"/>
              <a:ext cx="357180" cy="2459052"/>
            </a:xfrm>
            <a:custGeom>
              <a:avLst/>
              <a:gdLst/>
              <a:ahLst/>
              <a:cxnLst/>
              <a:rect l="l" t="t" r="r" b="b"/>
              <a:pathLst>
                <a:path w="19918" h="21600" extrusionOk="0">
                  <a:moveTo>
                    <a:pt x="19918" y="21600"/>
                  </a:moveTo>
                  <a:cubicBezTo>
                    <a:pt x="4835" y="13865"/>
                    <a:pt x="-1682" y="6665"/>
                    <a:pt x="368" y="0"/>
                  </a:cubicBezTo>
                </a:path>
              </a:pathLst>
            </a:custGeom>
            <a:noFill/>
            <a:ln w="63500" cap="flat" cmpd="sng">
              <a:solidFill>
                <a:srgbClr val="C82506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Helvetica Neue Light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194" name="Google Shape;194;g15d3e6bffef_0_57"/>
          <p:cNvGrpSpPr/>
          <p:nvPr/>
        </p:nvGrpSpPr>
        <p:grpSpPr>
          <a:xfrm>
            <a:off x="8752851" y="2356000"/>
            <a:ext cx="2583658" cy="6789509"/>
            <a:chOff x="0" y="0"/>
            <a:chExt cx="2768601" cy="7275514"/>
          </a:xfrm>
        </p:grpSpPr>
        <p:pic>
          <p:nvPicPr>
            <p:cNvPr id="195" name="Google Shape;195;g15d3e6bffef_0_57"/>
            <p:cNvPicPr preferRelativeResize="0"/>
            <p:nvPr/>
          </p:nvPicPr>
          <p:blipFill rotWithShape="1">
            <a:blip r:embed="rId6">
              <a:alphaModFix/>
            </a:blip>
            <a:srcRect r="14850"/>
            <a:stretch/>
          </p:blipFill>
          <p:spPr>
            <a:xfrm>
              <a:off x="0" y="0"/>
              <a:ext cx="2768601" cy="727551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Google Shape;196;g15d3e6bffef_0_57"/>
            <p:cNvCxnSpPr/>
            <p:nvPr/>
          </p:nvCxnSpPr>
          <p:spPr>
            <a:xfrm rot="10800000">
              <a:off x="1110191" y="3783504"/>
              <a:ext cx="0" cy="1485600"/>
            </a:xfrm>
            <a:prstGeom prst="straightConnector1">
              <a:avLst/>
            </a:prstGeom>
            <a:noFill/>
            <a:ln w="63500" cap="flat" cmpd="sng">
              <a:solidFill>
                <a:srgbClr val="BD5A0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" name="Google Shape;197;g15d3e6bffef_0_57"/>
            <p:cNvCxnSpPr/>
            <p:nvPr/>
          </p:nvCxnSpPr>
          <p:spPr>
            <a:xfrm rot="10800000">
              <a:off x="1885370" y="3607429"/>
              <a:ext cx="0" cy="166770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g15d3e6bffef_0_57"/>
            <p:cNvCxnSpPr/>
            <p:nvPr/>
          </p:nvCxnSpPr>
          <p:spPr>
            <a:xfrm rot="10800000">
              <a:off x="1885370" y="5230063"/>
              <a:ext cx="0" cy="149100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" name="Google Shape;199;g15d3e6bffef_0_57"/>
            <p:cNvCxnSpPr/>
            <p:nvPr/>
          </p:nvCxnSpPr>
          <p:spPr>
            <a:xfrm rot="10800000">
              <a:off x="1110191" y="5230213"/>
              <a:ext cx="0" cy="1278300"/>
            </a:xfrm>
            <a:prstGeom prst="straightConnector1">
              <a:avLst/>
            </a:prstGeom>
            <a:noFill/>
            <a:ln w="63500" cap="flat" cmpd="sng">
              <a:solidFill>
                <a:srgbClr val="BD5A0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" name="Google Shape;200;g15d3e6bffef_0_57"/>
            <p:cNvCxnSpPr/>
            <p:nvPr/>
          </p:nvCxnSpPr>
          <p:spPr>
            <a:xfrm flipH="1">
              <a:off x="1091983" y="3552140"/>
              <a:ext cx="806400" cy="171300"/>
            </a:xfrm>
            <a:prstGeom prst="straightConnector1">
              <a:avLst/>
            </a:prstGeom>
            <a:noFill/>
            <a:ln w="114300" cap="flat" cmpd="sng">
              <a:solidFill>
                <a:srgbClr val="F2BB2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1" name="Google Shape;201;g15d3e6bffef_0_57"/>
          <p:cNvGrpSpPr/>
          <p:nvPr/>
        </p:nvGrpSpPr>
        <p:grpSpPr>
          <a:xfrm>
            <a:off x="9348380" y="3473033"/>
            <a:ext cx="1223705" cy="2263645"/>
            <a:chOff x="-24" y="0"/>
            <a:chExt cx="1311300" cy="2425680"/>
          </a:xfrm>
        </p:grpSpPr>
        <p:cxnSp>
          <p:nvCxnSpPr>
            <p:cNvPr id="202" name="Google Shape;202;g15d3e6bffef_0_57"/>
            <p:cNvCxnSpPr/>
            <p:nvPr/>
          </p:nvCxnSpPr>
          <p:spPr>
            <a:xfrm flipH="1">
              <a:off x="-24" y="169032"/>
              <a:ext cx="1311300" cy="164100"/>
            </a:xfrm>
            <a:prstGeom prst="straightConnector1">
              <a:avLst/>
            </a:prstGeom>
            <a:noFill/>
            <a:ln w="114300" cap="flat" cmpd="sng">
              <a:solidFill>
                <a:srgbClr val="F2BB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3" name="Google Shape;203;g15d3e6bffef_0_57"/>
            <p:cNvSpPr/>
            <p:nvPr/>
          </p:nvSpPr>
          <p:spPr>
            <a:xfrm>
              <a:off x="539565" y="0"/>
              <a:ext cx="343956" cy="2425680"/>
            </a:xfrm>
            <a:custGeom>
              <a:avLst/>
              <a:gdLst/>
              <a:ahLst/>
              <a:cxnLst/>
              <a:rect l="l" t="t" r="r" b="b"/>
              <a:pathLst>
                <a:path w="21447" h="21600" extrusionOk="0">
                  <a:moveTo>
                    <a:pt x="2" y="0"/>
                  </a:moveTo>
                  <a:cubicBezTo>
                    <a:pt x="-153" y="6967"/>
                    <a:pt x="6995" y="14167"/>
                    <a:pt x="21447" y="21600"/>
                  </a:cubicBezTo>
                </a:path>
              </a:pathLst>
            </a:custGeom>
            <a:noFill/>
            <a:ln w="63500" cap="flat" cmpd="sng">
              <a:solidFill>
                <a:srgbClr val="C82506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Helvetica Neue Light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204" name="Google Shape;204;g15d3e6bffef_0_57"/>
          <p:cNvPicPr preferRelativeResize="0"/>
          <p:nvPr/>
        </p:nvPicPr>
        <p:blipFill rotWithShape="1">
          <a:blip r:embed="rId7">
            <a:alphaModFix/>
          </a:blip>
          <a:srcRect t="14351" b="14351"/>
          <a:stretch/>
        </p:blipFill>
        <p:spPr>
          <a:xfrm>
            <a:off x="0" y="485025"/>
            <a:ext cx="1597526" cy="5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5d3e6bffef_0_57"/>
          <p:cNvSpPr/>
          <p:nvPr/>
        </p:nvSpPr>
        <p:spPr>
          <a:xfrm>
            <a:off x="737489" y="1645209"/>
            <a:ext cx="9996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DYSFUNKCJA MIEDNICY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>
            <a:spLocks noGrp="1"/>
          </p:cNvSpPr>
          <p:nvPr>
            <p:ph type="ctrTitle" idx="4294967295"/>
          </p:nvPr>
        </p:nvSpPr>
        <p:spPr>
          <a:xfrm>
            <a:off x="1677875" y="2689331"/>
            <a:ext cx="10464900" cy="3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635000" marR="0" lvl="0" indent="-7127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452"/>
              </a:buClr>
              <a:buSzPts val="4800"/>
              <a:buFont typeface="Lato"/>
              <a:buAutoNum type="arabicPeriod"/>
            </a:pPr>
            <a:r>
              <a:rPr lang="en-US" sz="4800" b="1" i="0" u="none" strike="noStrike" cap="none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Budowa i mechanika kręgosłupa</a:t>
            </a:r>
            <a:endParaRPr sz="48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635000" marR="0" lvl="0" indent="-7127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452"/>
              </a:buClr>
              <a:buSzPts val="4800"/>
              <a:buFont typeface="Lato"/>
              <a:buAutoNum type="arabicPeriod"/>
            </a:pPr>
            <a:r>
              <a:rPr lang="en-US" sz="4800" b="1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lang="en-US" sz="4800" b="1" i="0" u="none" strike="noStrike" cap="none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ady postawy</a:t>
            </a:r>
            <a:endParaRPr sz="48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635000" marR="0" lvl="0" indent="-7127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452"/>
              </a:buClr>
              <a:buSzPts val="4800"/>
              <a:buFont typeface="Lato"/>
              <a:buAutoNum type="arabicPeriod"/>
            </a:pPr>
            <a:r>
              <a:rPr lang="en-US" sz="4800" b="1">
                <a:solidFill>
                  <a:srgbClr val="002452"/>
                </a:solidFill>
                <a:latin typeface="Lato"/>
                <a:ea typeface="Lato"/>
                <a:cs typeface="Lato"/>
                <a:sym typeface="Lato"/>
              </a:rPr>
              <a:t>Diagnostyka i rehabilitacja</a:t>
            </a:r>
            <a:endParaRPr sz="48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" name="Google Shape;30;p2"/>
          <p:cNvPicPr preferRelativeResize="0"/>
          <p:nvPr/>
        </p:nvPicPr>
        <p:blipFill rotWithShape="1">
          <a:blip r:embed="rId4">
            <a:alphaModFix/>
          </a:blip>
          <a:srcRect t="14351" b="14351"/>
          <a:stretch/>
        </p:blipFill>
        <p:spPr>
          <a:xfrm>
            <a:off x="0" y="485025"/>
            <a:ext cx="1597526" cy="59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d3e6bffef_0_120"/>
          <p:cNvSpPr/>
          <p:nvPr/>
        </p:nvSpPr>
        <p:spPr>
          <a:xfrm>
            <a:off x="737498" y="3698372"/>
            <a:ext cx="30309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Arial"/>
              <a:buNone/>
            </a:pPr>
            <a:r>
              <a:rPr lang="en-US" sz="2400" b="1" i="0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FUNKCJONALNE:</a:t>
            </a:r>
            <a:endParaRPr sz="2400" b="1" i="0" strike="noStrike" cap="none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g15d3e6bffef_0_120"/>
          <p:cNvSpPr/>
          <p:nvPr/>
        </p:nvSpPr>
        <p:spPr>
          <a:xfrm>
            <a:off x="6786625" y="3698372"/>
            <a:ext cx="27096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Arial"/>
              <a:buNone/>
            </a:pPr>
            <a:r>
              <a:rPr lang="en-US" sz="2400" b="1" i="0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STRUKTURALNE:</a:t>
            </a:r>
            <a:endParaRPr sz="2400" b="1" i="0" strike="noStrike" cap="none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g15d3e6bffef_0_120"/>
          <p:cNvSpPr/>
          <p:nvPr/>
        </p:nvSpPr>
        <p:spPr>
          <a:xfrm>
            <a:off x="741750" y="4143597"/>
            <a:ext cx="52659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000"/>
              <a:buFont typeface="Lato"/>
              <a:buChar char="●"/>
            </a:pPr>
            <a:r>
              <a:rPr lang="en-US" sz="20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towarzyszą skróceni</a:t>
            </a:r>
            <a:r>
              <a:rPr lang="en-US" sz="20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om</a:t>
            </a:r>
            <a:r>
              <a:rPr lang="en-US" sz="20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 jednej kończyny dolnej, przykurczom przywiedzeniowym lub</a:t>
            </a:r>
            <a:r>
              <a:rPr lang="en-US" sz="20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odwiedzeniowym biodra</a:t>
            </a:r>
            <a:br>
              <a:rPr lang="en-US" sz="20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</a:b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000"/>
              <a:buFont typeface="Lato"/>
              <a:buChar char="●"/>
            </a:pPr>
            <a:r>
              <a:rPr lang="en-US" sz="20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nie osiągają nigdy dużych rozmiarów</a:t>
            </a:r>
            <a:br>
              <a:rPr lang="en-US" sz="20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</a:b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000"/>
              <a:buFont typeface="Lato"/>
              <a:buChar char="●"/>
            </a:pPr>
            <a:r>
              <a:rPr lang="en-US" sz="20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dotyczą zazwyczaj odcinka lędźwiowego kręgosłupa</a:t>
            </a:r>
            <a:br>
              <a:rPr lang="en-US" sz="20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</a:b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000"/>
              <a:buFont typeface="Lato"/>
              <a:buChar char="●"/>
            </a:pPr>
            <a:r>
              <a:rPr lang="en-US" sz="20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są odwracalne po ustąpieniu przyczyny, jeśli skolioza nie utrwaliła się przez wiele lat zaniedbania.</a:t>
            </a:r>
            <a:endParaRPr sz="20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g15d3e6bffef_0_120"/>
          <p:cNvSpPr/>
          <p:nvPr/>
        </p:nvSpPr>
        <p:spPr>
          <a:xfrm>
            <a:off x="6726225" y="4041575"/>
            <a:ext cx="5430300" cy="4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000"/>
              <a:buFont typeface="Lato"/>
              <a:buChar char="●"/>
            </a:pPr>
            <a:r>
              <a:rPr lang="en-US" sz="2000" i="0" u="none" strike="noStrike" cap="none">
                <a:solidFill>
                  <a:srgbClr val="024B90"/>
                </a:solidFill>
                <a:latin typeface="Lato"/>
                <a:ea typeface="Lato"/>
                <a:cs typeface="Lato"/>
                <a:sym typeface="Lato"/>
              </a:rPr>
              <a:t>mogą być znaczne</a:t>
            </a:r>
            <a:br>
              <a:rPr lang="en-US" sz="2000" i="0" u="none" strike="noStrike" cap="none">
                <a:solidFill>
                  <a:srgbClr val="024B90"/>
                </a:solidFill>
                <a:latin typeface="Lato"/>
                <a:ea typeface="Lato"/>
                <a:cs typeface="Lato"/>
                <a:sym typeface="Lato"/>
              </a:rPr>
            </a:b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000"/>
              <a:buFont typeface="Lato"/>
              <a:buChar char="●"/>
            </a:pPr>
            <a:r>
              <a:rPr lang="en-US" sz="2000" i="0" u="none" strike="noStrike" cap="none">
                <a:solidFill>
                  <a:srgbClr val="024B90"/>
                </a:solidFill>
                <a:latin typeface="Lato"/>
                <a:ea typeface="Lato"/>
                <a:cs typeface="Lato"/>
                <a:sym typeface="Lato"/>
              </a:rPr>
              <a:t>wykazują utrwalone zmiany w budowie poszczególnych kręgów, całego kręgosłupa i tułowia.</a:t>
            </a:r>
            <a:br>
              <a:rPr lang="en-US" sz="2000" i="0" u="none" strike="noStrike" cap="none">
                <a:solidFill>
                  <a:srgbClr val="024B90"/>
                </a:solidFill>
                <a:latin typeface="Lato"/>
                <a:ea typeface="Lato"/>
                <a:cs typeface="Lato"/>
                <a:sym typeface="Lato"/>
              </a:rPr>
            </a:b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000"/>
              <a:buFont typeface="Lato"/>
              <a:buChar char="●"/>
            </a:pPr>
            <a:r>
              <a:rPr lang="en-US" sz="2000" i="0" u="none" strike="noStrike" cap="none">
                <a:solidFill>
                  <a:srgbClr val="024B90"/>
                </a:solidFill>
                <a:latin typeface="Lato"/>
                <a:ea typeface="Lato"/>
                <a:cs typeface="Lato"/>
                <a:sym typeface="Lato"/>
              </a:rPr>
              <a:t>zmiany w obrębie kręgosłupa pociągają za sobą zniekształcenia klatki piersiowej z upośledzeniem oddychania i krążenia.</a:t>
            </a:r>
            <a:br>
              <a:rPr lang="en-US" sz="2000" i="0" u="none" strike="noStrike" cap="none">
                <a:solidFill>
                  <a:srgbClr val="024B90"/>
                </a:solidFill>
                <a:latin typeface="Lato"/>
                <a:ea typeface="Lato"/>
                <a:cs typeface="Lato"/>
                <a:sym typeface="Lato"/>
              </a:rPr>
            </a:b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000"/>
              <a:buFont typeface="Lato"/>
              <a:buChar char="●"/>
            </a:pPr>
            <a:r>
              <a:rPr lang="en-US" sz="2000" i="0" u="none" strike="noStrike" cap="none">
                <a:solidFill>
                  <a:srgbClr val="024B90"/>
                </a:solidFill>
                <a:latin typeface="Lato"/>
                <a:ea typeface="Lato"/>
                <a:cs typeface="Lato"/>
                <a:sym typeface="Lato"/>
              </a:rPr>
              <a:t>w przypadku skrzywienia odcinka lędźwiowego kręgosłupa zmiany obejmować mogą również miednicę.</a:t>
            </a:r>
            <a:endParaRPr sz="2000" i="0" u="none" strike="noStrike" cap="none">
              <a:solidFill>
                <a:srgbClr val="024B9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4" name="Google Shape;214;g15d3e6bffef_0_120"/>
          <p:cNvPicPr preferRelativeResize="0"/>
          <p:nvPr/>
        </p:nvPicPr>
        <p:blipFill rotWithShape="1">
          <a:blip r:embed="rId4">
            <a:alphaModFix/>
          </a:blip>
          <a:srcRect t="14351" b="14351"/>
          <a:stretch/>
        </p:blipFill>
        <p:spPr>
          <a:xfrm>
            <a:off x="0" y="485025"/>
            <a:ext cx="1597526" cy="5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5d3e6bffef_0_120"/>
          <p:cNvSpPr/>
          <p:nvPr/>
        </p:nvSpPr>
        <p:spPr>
          <a:xfrm>
            <a:off x="737489" y="1645209"/>
            <a:ext cx="9996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SKOLIOZY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g15d3e6bffef_0_120"/>
          <p:cNvSpPr/>
          <p:nvPr/>
        </p:nvSpPr>
        <p:spPr>
          <a:xfrm>
            <a:off x="737500" y="2515825"/>
            <a:ext cx="107829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WIELOPŁASZCZYZNOWE SKRZYWIENIE KRĘGOSŁUPA</a:t>
            </a:r>
            <a:b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Z KĄTEM COBBA POW. 10 STOPNI</a:t>
            </a:r>
            <a:endParaRPr sz="2400" i="0" strike="noStrike" cap="none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5d3e6bffef_0_194"/>
          <p:cNvSpPr/>
          <p:nvPr/>
        </p:nvSpPr>
        <p:spPr>
          <a:xfrm>
            <a:off x="2120900" y="3155963"/>
            <a:ext cx="87615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MONITORING JAKO STAŁY I NIEZBĘDNY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ELEMENT TERAPII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15d3e6bffef_0_194"/>
          <p:cNvSpPr/>
          <p:nvPr/>
        </p:nvSpPr>
        <p:spPr>
          <a:xfrm>
            <a:off x="1605856" y="4510563"/>
            <a:ext cx="9793200" cy="2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Najważniejsze jest wytypowanie z populacji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 objęcie leczeniem tych dzieci, u których </a:t>
            </a:r>
            <a:r>
              <a:rPr lang="en-US" sz="3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dysfunkcje</a:t>
            </a:r>
            <a:r>
              <a:rPr lang="en-US" sz="32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mają tendencję do progresji.</a:t>
            </a:r>
            <a:endParaRPr sz="32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d3e6bffef_0_218"/>
          <p:cNvSpPr/>
          <p:nvPr/>
        </p:nvSpPr>
        <p:spPr>
          <a:xfrm>
            <a:off x="828625" y="3990850"/>
            <a:ext cx="7110900" cy="18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AutoNum type="arabicPeriod"/>
            </a:pP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Diagnostyka przesiewowa populacji</a:t>
            </a:r>
            <a:endParaRPr sz="2400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AutoNum type="arabicPeriod"/>
            </a:pP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Edukacja dzieci i rodziców/opiekunów</a:t>
            </a:r>
            <a:endParaRPr sz="2400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AutoNum type="arabicPeriod"/>
            </a:pP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Wskazanie odpowiedniej formy terapii</a:t>
            </a:r>
            <a:endParaRPr sz="2400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AutoNum type="arabicPeriod"/>
            </a:pP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Kształtowanie regionalnej polityki zdrowotnej</a:t>
            </a:r>
            <a:endParaRPr sz="2400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g15d3e6bffef_0_218"/>
          <p:cNvSpPr/>
          <p:nvPr/>
        </p:nvSpPr>
        <p:spPr>
          <a:xfrm>
            <a:off x="856886" y="3138475"/>
            <a:ext cx="4255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Cele programów profilaktyki</a:t>
            </a:r>
            <a:endParaRPr sz="2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g15d3e6bffef_0_218"/>
          <p:cNvSpPr/>
          <p:nvPr/>
        </p:nvSpPr>
        <p:spPr>
          <a:xfrm>
            <a:off x="737489" y="1645209"/>
            <a:ext cx="9996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PROGRAMY PROFILAKTYKI WAD POSTAWY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/>
          <p:nvPr/>
        </p:nvSpPr>
        <p:spPr>
          <a:xfrm>
            <a:off x="4209897" y="3511639"/>
            <a:ext cx="3810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Arial"/>
              <a:buNone/>
            </a:pPr>
            <a:r>
              <a:rPr lang="en-US" sz="2400" i="0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BADANIA KOMPUTEROWE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39"/>
          <p:cNvSpPr/>
          <p:nvPr/>
        </p:nvSpPr>
        <p:spPr>
          <a:xfrm>
            <a:off x="8936475" y="3511638"/>
            <a:ext cx="38391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Arial"/>
              <a:buNone/>
            </a:pPr>
            <a:r>
              <a:rPr lang="en-US" sz="2400" i="0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ZDJĘCIA RENTGENOWSKIE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6" name="Google Shape;23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0994" y="4440960"/>
            <a:ext cx="2745686" cy="27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9"/>
          <p:cNvSpPr/>
          <p:nvPr/>
        </p:nvSpPr>
        <p:spPr>
          <a:xfrm>
            <a:off x="737494" y="3511639"/>
            <a:ext cx="3810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Arial"/>
              <a:buNone/>
            </a:pPr>
            <a:r>
              <a:rPr lang="en-US" sz="2400" i="0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BADANIA </a:t>
            </a: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SKOLIOMETREM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826" y="4454489"/>
            <a:ext cx="1832700" cy="26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/>
          <p:nvPr/>
        </p:nvSpPr>
        <p:spPr>
          <a:xfrm>
            <a:off x="737489" y="1645209"/>
            <a:ext cx="9996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CEL 1 – DIAGNOSTYKA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0" name="Google Shape;24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8789" y="4454489"/>
            <a:ext cx="3895249" cy="273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d3e6bffef_0_244"/>
          <p:cNvSpPr/>
          <p:nvPr/>
        </p:nvSpPr>
        <p:spPr>
          <a:xfrm>
            <a:off x="737489" y="1645209"/>
            <a:ext cx="9996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CEL 2 – EDUKACJA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15d3e6bffef_0_244"/>
          <p:cNvSpPr/>
          <p:nvPr/>
        </p:nvSpPr>
        <p:spPr>
          <a:xfrm>
            <a:off x="6698034" y="3955515"/>
            <a:ext cx="5758500" cy="18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AutoNum type="arabicPeriod"/>
            </a:pP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Spotkania edukacyjne dla rodziców / opiekunów przeprowadzone po badaniach w szkołach</a:t>
            </a:r>
            <a:b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</a:br>
            <a:endParaRPr sz="2400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AutoNum type="arabicPeriod"/>
            </a:pP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edukacja dziecka w trakcie terapii</a:t>
            </a:r>
            <a:endParaRPr sz="2400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15d3e6bffef_0_244"/>
          <p:cNvSpPr/>
          <p:nvPr/>
        </p:nvSpPr>
        <p:spPr>
          <a:xfrm>
            <a:off x="6723183" y="3138475"/>
            <a:ext cx="4255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FORMY EDUKACJI</a:t>
            </a:r>
            <a:endParaRPr sz="2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48" name="Google Shape;248;g15d3e6bffef_0_244"/>
          <p:cNvGrpSpPr/>
          <p:nvPr/>
        </p:nvGrpSpPr>
        <p:grpSpPr>
          <a:xfrm>
            <a:off x="737500" y="3138475"/>
            <a:ext cx="5758500" cy="5507792"/>
            <a:chOff x="6780500" y="3138475"/>
            <a:chExt cx="5758500" cy="5507792"/>
          </a:xfrm>
        </p:grpSpPr>
        <p:sp>
          <p:nvSpPr>
            <p:cNvPr id="249" name="Google Shape;249;g15d3e6bffef_0_244"/>
            <p:cNvSpPr/>
            <p:nvPr/>
          </p:nvSpPr>
          <p:spPr>
            <a:xfrm>
              <a:off x="6780500" y="3590367"/>
              <a:ext cx="5758500" cy="50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4F86"/>
                </a:buClr>
                <a:buSzPts val="2400"/>
                <a:buFont typeface="Lato"/>
                <a:buAutoNum type="arabicPeriod"/>
              </a:pPr>
              <a:r>
                <a:rPr lang="en-US" sz="2400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  <a:t>Grupa – dzieci bez skolioz, ale</a:t>
              </a:r>
              <a:br>
                <a:rPr lang="en-US" sz="2400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lang="en-US" sz="2400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  <a:t>z dysfunkcjami kończyn dolnych</a:t>
              </a:r>
              <a:br>
                <a:rPr lang="en-US" sz="2400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lang="en-US" sz="2400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  <a:t>i wadami w płaszczyźnie strzałkowej</a:t>
              </a:r>
              <a:br>
                <a:rPr lang="en-US" sz="2400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4F86"/>
                </a:buClr>
                <a:buSzPts val="2400"/>
                <a:buFont typeface="Lato"/>
                <a:buAutoNum type="arabicPeriod"/>
              </a:pPr>
              <a:r>
                <a:rPr lang="en-US" sz="2400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  <a:t>Grupa – dzieci ze skoliozami funkcjonalnymi</a:t>
              </a:r>
              <a:br>
                <a:rPr lang="en-US" sz="2400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4F86"/>
                </a:buClr>
                <a:buSzPts val="2400"/>
                <a:buFont typeface="Lato"/>
                <a:buAutoNum type="arabicPeriod"/>
              </a:pPr>
              <a:r>
                <a:rPr lang="en-US" sz="2400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  <a:t>Grupa – dzieci ze skoliozami strukturalnymi lub znacznymi dysfunkcjami w obrębie kończyn dolnych lub płaszczyzny strzałkowej</a:t>
              </a:r>
              <a:endParaRPr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0" name="Google Shape;250;g15d3e6bffef_0_244"/>
            <p:cNvSpPr/>
            <p:nvPr/>
          </p:nvSpPr>
          <p:spPr>
            <a:xfrm>
              <a:off x="6805636" y="3138475"/>
              <a:ext cx="4255500" cy="6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164F86"/>
                  </a:solidFill>
                  <a:latin typeface="Lato"/>
                  <a:ea typeface="Lato"/>
                  <a:cs typeface="Lato"/>
                  <a:sym typeface="Lato"/>
                </a:rPr>
                <a:t>INTERPRETACJA WYNIKÓW</a:t>
              </a:r>
              <a:endParaRPr sz="2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d3e6bffef_0_256"/>
          <p:cNvSpPr/>
          <p:nvPr/>
        </p:nvSpPr>
        <p:spPr>
          <a:xfrm>
            <a:off x="737500" y="2981700"/>
            <a:ext cx="2279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DO 6 LAT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g15d3e6bffef_0_256"/>
          <p:cNvSpPr/>
          <p:nvPr/>
        </p:nvSpPr>
        <p:spPr>
          <a:xfrm>
            <a:off x="6217156" y="3071775"/>
            <a:ext cx="46203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24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POWYŻEJ</a:t>
            </a:r>
            <a:r>
              <a:rPr lang="en-US" sz="2400" b="1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 6 LAT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g15d3e6bffef_0_256"/>
          <p:cNvSpPr/>
          <p:nvPr/>
        </p:nvSpPr>
        <p:spPr>
          <a:xfrm>
            <a:off x="578576" y="3673300"/>
            <a:ext cx="4522200" cy="23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Char char="●"/>
            </a:pPr>
            <a:r>
              <a:rPr lang="en-US" sz="24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Poprawa </a:t>
            </a: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funkcjonalności kończyn dolnych</a:t>
            </a:r>
            <a:br>
              <a:rPr lang="en-US" sz="24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</a:b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Char char="●"/>
            </a:pPr>
            <a:r>
              <a:rPr lang="en-US" sz="24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wyki prawidłowej postawy w staniu i siedzeniu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8" name="Google Shape;258;g15d3e6bffef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9" y="7429691"/>
            <a:ext cx="2586125" cy="20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5d3e6bffef_0_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5262" y="7429691"/>
            <a:ext cx="2677125" cy="209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15d3e6bffef_0_2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8285" y="7429694"/>
            <a:ext cx="3140178" cy="209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5d3e6bffef_0_2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64347" y="7429693"/>
            <a:ext cx="3153047" cy="209821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5d3e6bffef_0_256"/>
          <p:cNvSpPr/>
          <p:nvPr/>
        </p:nvSpPr>
        <p:spPr>
          <a:xfrm>
            <a:off x="737489" y="1645209"/>
            <a:ext cx="9996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CEL 3 – FORMY TERAPII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g15d3e6bffef_0_256"/>
          <p:cNvSpPr/>
          <p:nvPr/>
        </p:nvSpPr>
        <p:spPr>
          <a:xfrm>
            <a:off x="6137325" y="3980000"/>
            <a:ext cx="5937000" cy="23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Pływanie korekcyjne</a:t>
            </a:r>
            <a:br>
              <a:rPr lang="en-US" sz="24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</a:b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Stacyjne ćwiczenia grupowe</a:t>
            </a:r>
            <a:b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</a:br>
            <a:endParaRPr sz="2400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Instruktaż indywidualny</a:t>
            </a:r>
            <a:b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</a:br>
            <a:endParaRPr sz="2400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Metoda FED</a:t>
            </a:r>
            <a:endParaRPr sz="2400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d3e6bffef_0_344"/>
          <p:cNvSpPr/>
          <p:nvPr/>
        </p:nvSpPr>
        <p:spPr>
          <a:xfrm>
            <a:off x="737489" y="1645209"/>
            <a:ext cx="9996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CEL 4 – REGIONALNA POLITYKA ZDROWOTNA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9" name="Google Shape;269;g15d3e6bffef_0_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4875" y="2391275"/>
            <a:ext cx="7856775" cy="557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15d3e6bffef_0_344"/>
          <p:cNvSpPr txBox="1"/>
          <p:nvPr/>
        </p:nvSpPr>
        <p:spPr>
          <a:xfrm rot="-2990845">
            <a:off x="1824217" y="7690023"/>
            <a:ext cx="2999882" cy="35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Brak cech skoliozy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g15d3e6bffef_0_344"/>
          <p:cNvSpPr txBox="1"/>
          <p:nvPr/>
        </p:nvSpPr>
        <p:spPr>
          <a:xfrm rot="-2990845">
            <a:off x="2654467" y="7775823"/>
            <a:ext cx="2999882" cy="35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Wady kończyn dolnych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g15d3e6bffef_0_344"/>
          <p:cNvSpPr txBox="1"/>
          <p:nvPr/>
        </p:nvSpPr>
        <p:spPr>
          <a:xfrm rot="-2990442">
            <a:off x="3896654" y="8156981"/>
            <a:ext cx="1742090" cy="54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Wady w płaszczyźnie strzałkowej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g15d3e6bffef_0_344"/>
          <p:cNvSpPr txBox="1"/>
          <p:nvPr/>
        </p:nvSpPr>
        <p:spPr>
          <a:xfrm rot="-2991041">
            <a:off x="4756088" y="8254283"/>
            <a:ext cx="1658235" cy="35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Skoliozy funkcjonalne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g15d3e6bffef_0_344"/>
          <p:cNvSpPr txBox="1"/>
          <p:nvPr/>
        </p:nvSpPr>
        <p:spPr>
          <a:xfrm rot="-2990861">
            <a:off x="5640535" y="8156978"/>
            <a:ext cx="1561362" cy="54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Skoliozy wielopłaszczyznowe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g15d3e6bffef_0_344"/>
          <p:cNvSpPr txBox="1"/>
          <p:nvPr/>
        </p:nvSpPr>
        <p:spPr>
          <a:xfrm rot="-2990861">
            <a:off x="6534144" y="8156978"/>
            <a:ext cx="1561362" cy="54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pochylenia i rotacje miednicy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g15d3e6bffef_0_344"/>
          <p:cNvSpPr txBox="1"/>
          <p:nvPr/>
        </p:nvSpPr>
        <p:spPr>
          <a:xfrm rot="-2990861">
            <a:off x="7452960" y="8192318"/>
            <a:ext cx="1561362" cy="54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Podejrzenie choroby Scheuermanna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g15d3e6bffef_0_344"/>
          <p:cNvSpPr txBox="1"/>
          <p:nvPr/>
        </p:nvSpPr>
        <p:spPr>
          <a:xfrm rot="-2990861">
            <a:off x="8348210" y="8217968"/>
            <a:ext cx="1561362" cy="54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Zalecenie konsultacji lekarskiej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g15d3e6bffef_0_344"/>
          <p:cNvSpPr txBox="1"/>
          <p:nvPr/>
        </p:nvSpPr>
        <p:spPr>
          <a:xfrm rot="-5400000">
            <a:off x="8999129" y="6050485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*Odsetki nie sumują się do 100%, gdyż u wielu dzieci wykryto więcej niż 1 wadę.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/>
          <p:nvPr/>
        </p:nvSpPr>
        <p:spPr>
          <a:xfrm>
            <a:off x="3579325" y="2767875"/>
            <a:ext cx="58446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7400"/>
              <a:buFont typeface="Arial"/>
              <a:buNone/>
            </a:pPr>
            <a:r>
              <a:rPr lang="en-US" sz="6000" b="1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Jacek Peszko</a:t>
            </a:r>
            <a:endParaRPr sz="6000" b="1" i="0" u="none" strike="noStrike" cap="none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4" name="Google Shape;28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575" y="516504"/>
            <a:ext cx="2900300" cy="152202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5"/>
          <p:cNvSpPr/>
          <p:nvPr/>
        </p:nvSpPr>
        <p:spPr>
          <a:xfrm>
            <a:off x="2330874" y="4288950"/>
            <a:ext cx="83415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4700"/>
              <a:buFont typeface="Arial"/>
              <a:buNone/>
            </a:pPr>
            <a:r>
              <a:rPr lang="en-US" sz="4800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N.Z.O.Z. Krakowski Ośrodek Diagnostyki Kręgosłupa</a:t>
            </a:r>
            <a:endParaRPr sz="4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p45"/>
          <p:cNvSpPr/>
          <p:nvPr/>
        </p:nvSpPr>
        <p:spPr>
          <a:xfrm>
            <a:off x="1099388" y="5730320"/>
            <a:ext cx="108060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4700"/>
              <a:buFont typeface="Arial"/>
              <a:buNone/>
            </a:pPr>
            <a:r>
              <a:rPr lang="en-US" sz="3200" b="1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SPECJALISTYCZNA PORAD</a:t>
            </a:r>
            <a:r>
              <a:rPr lang="en-US" sz="32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NIA REHABILITACYJNA</a:t>
            </a:r>
            <a:endParaRPr sz="3200" b="1" i="0" u="none" strike="noStrike" cap="none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45"/>
          <p:cNvSpPr/>
          <p:nvPr/>
        </p:nvSpPr>
        <p:spPr>
          <a:xfrm>
            <a:off x="7608595" y="7730775"/>
            <a:ext cx="24159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4700"/>
              <a:buFont typeface="Arial"/>
              <a:buNone/>
            </a:pPr>
            <a:r>
              <a:rPr lang="en-US" sz="3200" b="1" i="0" u="none" strike="noStrike" cap="none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nzoz.kodk</a:t>
            </a:r>
            <a:endParaRPr sz="3200" b="1" i="0" u="none" strike="noStrike" cap="none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8" name="Google Shape;288;p45" descr="F_icon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2670" y="7789452"/>
            <a:ext cx="583382" cy="5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5"/>
          <p:cNvSpPr/>
          <p:nvPr/>
        </p:nvSpPr>
        <p:spPr>
          <a:xfrm>
            <a:off x="3155877" y="7730775"/>
            <a:ext cx="31698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4F86"/>
              </a:buClr>
              <a:buSzPts val="4700"/>
              <a:buFont typeface="Arial"/>
              <a:buNone/>
            </a:pPr>
            <a:r>
              <a:rPr lang="en-US" sz="3200" b="1">
                <a:solidFill>
                  <a:srgbClr val="164F86"/>
                </a:solidFill>
                <a:latin typeface="Lato"/>
                <a:ea typeface="Lato"/>
                <a:cs typeface="Lato"/>
                <a:sym typeface="Lato"/>
              </a:rPr>
              <a:t>www.kodk.pl</a:t>
            </a:r>
            <a:endParaRPr sz="3200" b="1" i="0" u="none" strike="noStrike" cap="none">
              <a:solidFill>
                <a:srgbClr val="164F8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3"/>
          <p:cNvPicPr preferRelativeResize="0"/>
          <p:nvPr/>
        </p:nvPicPr>
        <p:blipFill rotWithShape="1">
          <a:blip r:embed="rId4">
            <a:alphaModFix/>
          </a:blip>
          <a:srcRect r="9915"/>
          <a:stretch/>
        </p:blipFill>
        <p:spPr>
          <a:xfrm>
            <a:off x="5915025" y="1658937"/>
            <a:ext cx="5951538" cy="840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792" y="3652664"/>
            <a:ext cx="4513263" cy="638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22487" y="2717800"/>
            <a:ext cx="2717801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"/>
          <p:cNvSpPr/>
          <p:nvPr/>
        </p:nvSpPr>
        <p:spPr>
          <a:xfrm>
            <a:off x="6228925" y="3551450"/>
            <a:ext cx="553289" cy="3139675"/>
          </a:xfrm>
          <a:custGeom>
            <a:avLst/>
            <a:gdLst/>
            <a:ahLst/>
            <a:cxnLst/>
            <a:rect l="l" t="t" r="r" b="b"/>
            <a:pathLst>
              <a:path w="30284" h="125587" extrusionOk="0">
                <a:moveTo>
                  <a:pt x="30284" y="0"/>
                </a:moveTo>
                <a:cubicBezTo>
                  <a:pt x="5316" y="12478"/>
                  <a:pt x="-1888" y="50418"/>
                  <a:pt x="431" y="78234"/>
                </a:cubicBezTo>
                <a:cubicBezTo>
                  <a:pt x="1824" y="94945"/>
                  <a:pt x="9928" y="110583"/>
                  <a:pt x="17416" y="125587"/>
                </a:cubicBezTo>
              </a:path>
            </a:pathLst>
          </a:custGeom>
          <a:noFill/>
          <a:ln w="114300" cap="flat" cmpd="sng">
            <a:solidFill>
              <a:srgbClr val="0365C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Google Shape;39;p3"/>
          <p:cNvSpPr/>
          <p:nvPr/>
        </p:nvSpPr>
        <p:spPr>
          <a:xfrm>
            <a:off x="7656200" y="6768325"/>
            <a:ext cx="362825" cy="2033075"/>
          </a:xfrm>
          <a:custGeom>
            <a:avLst/>
            <a:gdLst/>
            <a:ahLst/>
            <a:cxnLst/>
            <a:rect l="l" t="t" r="r" b="b"/>
            <a:pathLst>
              <a:path w="14513" h="81323" extrusionOk="0">
                <a:moveTo>
                  <a:pt x="3603" y="0"/>
                </a:moveTo>
                <a:cubicBezTo>
                  <a:pt x="7204" y="7217"/>
                  <a:pt x="12240" y="14148"/>
                  <a:pt x="13382" y="22132"/>
                </a:cubicBezTo>
                <a:cubicBezTo>
                  <a:pt x="16245" y="42157"/>
                  <a:pt x="14304" y="67019"/>
                  <a:pt x="0" y="81323"/>
                </a:cubicBezTo>
              </a:path>
            </a:pathLst>
          </a:cu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Google Shape;40;p3"/>
          <p:cNvSpPr/>
          <p:nvPr/>
        </p:nvSpPr>
        <p:spPr>
          <a:xfrm>
            <a:off x="8016475" y="2380500"/>
            <a:ext cx="111025" cy="900725"/>
          </a:xfrm>
          <a:custGeom>
            <a:avLst/>
            <a:gdLst/>
            <a:ahLst/>
            <a:cxnLst/>
            <a:rect l="l" t="t" r="r" b="b"/>
            <a:pathLst>
              <a:path w="4441" h="36029" extrusionOk="0">
                <a:moveTo>
                  <a:pt x="4118" y="0"/>
                </a:moveTo>
                <a:cubicBezTo>
                  <a:pt x="4118" y="12088"/>
                  <a:pt x="5410" y="25219"/>
                  <a:pt x="0" y="36029"/>
                </a:cubicBezTo>
              </a:path>
            </a:pathLst>
          </a:cu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Google Shape;41;p3"/>
          <p:cNvSpPr txBox="1"/>
          <p:nvPr/>
        </p:nvSpPr>
        <p:spPr>
          <a:xfrm>
            <a:off x="5282093" y="4874988"/>
            <a:ext cx="104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24B90"/>
                </a:solidFill>
                <a:latin typeface="Lato"/>
                <a:ea typeface="Lato"/>
                <a:cs typeface="Lato"/>
                <a:sym typeface="Lato"/>
              </a:rPr>
              <a:t>kifoza</a:t>
            </a:r>
            <a:endParaRPr sz="2000" b="1">
              <a:solidFill>
                <a:srgbClr val="024B9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7810596" y="6411202"/>
            <a:ext cx="135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lordoza</a:t>
            </a:r>
            <a:endParaRPr sz="2000"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7810596" y="3387327"/>
            <a:ext cx="135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lordoza</a:t>
            </a:r>
            <a:endParaRPr sz="2000"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descr="C:\Documents and Settings\Administrator\Pulpit\PREZENTACJA ZDIECIA\BUDOWA PIERSCIENIA 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800" y="2068488"/>
            <a:ext cx="10469668" cy="59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 rotWithShape="1">
          <a:blip r:embed="rId4">
            <a:alphaModFix/>
          </a:blip>
          <a:srcRect t="14117" r="14162" b="18095"/>
          <a:stretch/>
        </p:blipFill>
        <p:spPr>
          <a:xfrm>
            <a:off x="5746750" y="2125662"/>
            <a:ext cx="5918200" cy="661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"/>
          <p:cNvPicPr preferRelativeResize="0"/>
          <p:nvPr/>
        </p:nvPicPr>
        <p:blipFill rotWithShape="1">
          <a:blip r:embed="rId5">
            <a:alphaModFix/>
          </a:blip>
          <a:srcRect t="17896" r="14648" b="17896"/>
          <a:stretch/>
        </p:blipFill>
        <p:spPr>
          <a:xfrm>
            <a:off x="5762625" y="2502544"/>
            <a:ext cx="5886450" cy="626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"/>
          <p:cNvPicPr preferRelativeResize="0"/>
          <p:nvPr/>
        </p:nvPicPr>
        <p:blipFill rotWithShape="1">
          <a:blip r:embed="rId6">
            <a:alphaModFix/>
          </a:blip>
          <a:srcRect l="16128" t="19013" r="11947" b="19012"/>
          <a:stretch/>
        </p:blipFill>
        <p:spPr>
          <a:xfrm>
            <a:off x="6862440" y="2572544"/>
            <a:ext cx="4959351" cy="604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875" y="2847975"/>
            <a:ext cx="5808663" cy="580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6087" y="2370137"/>
            <a:ext cx="9571038" cy="676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9872" y="2356520"/>
            <a:ext cx="9571038" cy="676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6087" y="2370137"/>
            <a:ext cx="9571038" cy="676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2847975"/>
            <a:ext cx="5808663" cy="580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5">
            <a:alphaModFix/>
          </a:blip>
          <a:srcRect l="20394" r="21945"/>
          <a:stretch/>
        </p:blipFill>
        <p:spPr>
          <a:xfrm>
            <a:off x="231772" y="2370125"/>
            <a:ext cx="5516576" cy="67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Niestandardowy</PresentationFormat>
  <Paragraphs>93</Paragraphs>
  <Slides>27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Helvetica Neue Light</vt:lpstr>
      <vt:lpstr>Lato</vt:lpstr>
      <vt:lpstr>Arial</vt:lpstr>
      <vt:lpstr>Helvetica Neue</vt:lpstr>
      <vt:lpstr>White</vt:lpstr>
      <vt:lpstr>Prezentacja programu PowerPoint</vt:lpstr>
      <vt:lpstr>Budowa i mechanika kręgosłupa Wady postawy Diagnostyka i rehabilitacja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Droździk</dc:creator>
  <cp:lastModifiedBy>WSSE Kraków - Magdalena Dro�dzik</cp:lastModifiedBy>
  <cp:revision>1</cp:revision>
  <dcterms:modified xsi:type="dcterms:W3CDTF">2022-10-03T08:11:07Z</dcterms:modified>
</cp:coreProperties>
</file>