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79" r:id="rId5"/>
    <p:sldId id="280" r:id="rId6"/>
    <p:sldId id="284" r:id="rId7"/>
    <p:sldId id="286" r:id="rId8"/>
    <p:sldId id="281" r:id="rId9"/>
    <p:sldId id="297" r:id="rId10"/>
    <p:sldId id="299" r:id="rId11"/>
    <p:sldId id="298" r:id="rId12"/>
    <p:sldId id="290" r:id="rId13"/>
    <p:sldId id="291" r:id="rId14"/>
    <p:sldId id="295" r:id="rId15"/>
    <p:sldId id="296" r:id="rId16"/>
    <p:sldId id="294" r:id="rId17"/>
    <p:sldId id="300" r:id="rId18"/>
    <p:sldId id="301" r:id="rId19"/>
    <p:sldId id="302" r:id="rId2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Norma</a:t>
            </a:r>
            <a:r>
              <a:rPr lang="pl-PL" baseline="0" dirty="0"/>
              <a:t> i przekroczenia </a:t>
            </a:r>
            <a:r>
              <a:rPr lang="pl-PL" dirty="0"/>
              <a:t>wagi plecaka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Arkusz1!$F$12</c:f>
              <c:strCache>
                <c:ptCount val="1"/>
                <c:pt idx="0">
                  <c:v>do 10%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Arkusz1!$E$13:$E$18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Arkusz1!$F$13:$F$18</c:f>
              <c:numCache>
                <c:formatCode>0.0%</c:formatCode>
                <c:ptCount val="6"/>
                <c:pt idx="0">
                  <c:v>0.26380368098159507</c:v>
                </c:pt>
                <c:pt idx="1">
                  <c:v>0.23577235772357724</c:v>
                </c:pt>
                <c:pt idx="2">
                  <c:v>0.36633663366336633</c:v>
                </c:pt>
                <c:pt idx="3">
                  <c:v>0.14141414141414141</c:v>
                </c:pt>
                <c:pt idx="4">
                  <c:v>0.25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F-4E9B-8DF3-D666BF924829}"/>
            </c:ext>
          </c:extLst>
        </c:ser>
        <c:ser>
          <c:idx val="1"/>
          <c:order val="1"/>
          <c:tx>
            <c:strRef>
              <c:f>Arkusz1!$G$12</c:f>
              <c:strCache>
                <c:ptCount val="1"/>
                <c:pt idx="0">
                  <c:v> 10-15%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Arkusz1!$E$13:$E$18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Arkusz1!$G$13:$G$18</c:f>
              <c:numCache>
                <c:formatCode>0.0%</c:formatCode>
                <c:ptCount val="6"/>
                <c:pt idx="0">
                  <c:v>0.44785276073619634</c:v>
                </c:pt>
                <c:pt idx="1">
                  <c:v>0.54471544715447151</c:v>
                </c:pt>
                <c:pt idx="2">
                  <c:v>0.46534653465346537</c:v>
                </c:pt>
                <c:pt idx="3">
                  <c:v>0.40404040404040403</c:v>
                </c:pt>
                <c:pt idx="4">
                  <c:v>0.48809523809523808</c:v>
                </c:pt>
                <c:pt idx="5">
                  <c:v>0.48571428571428571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F-4E9B-8DF3-D666BF924829}"/>
            </c:ext>
          </c:extLst>
        </c:ser>
        <c:ser>
          <c:idx val="2"/>
          <c:order val="2"/>
          <c:tx>
            <c:strRef>
              <c:f>Arkusz1!$H$12</c:f>
              <c:strCache>
                <c:ptCount val="1"/>
                <c:pt idx="0">
                  <c:v>powyżej 15%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Arkusz1!$E$13:$E$18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Arkusz1!$H$13:$H$18</c:f>
              <c:numCache>
                <c:formatCode>0.0%</c:formatCode>
                <c:ptCount val="6"/>
                <c:pt idx="0">
                  <c:v>0.28834355828220859</c:v>
                </c:pt>
                <c:pt idx="1">
                  <c:v>0.21951219512195122</c:v>
                </c:pt>
                <c:pt idx="2">
                  <c:v>0.16831683168316833</c:v>
                </c:pt>
                <c:pt idx="3">
                  <c:v>0.45454545454545453</c:v>
                </c:pt>
                <c:pt idx="4">
                  <c:v>0.26190476190476192</c:v>
                </c:pt>
                <c:pt idx="5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F-4E9B-8DF3-D666BF9248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92696431"/>
        <c:axId val="792695599"/>
      </c:barChart>
      <c:catAx>
        <c:axId val="79269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2695599"/>
        <c:crosses val="autoZero"/>
        <c:auto val="1"/>
        <c:lblAlgn val="ctr"/>
        <c:lblOffset val="100"/>
        <c:noMultiLvlLbl val="0"/>
      </c:catAx>
      <c:valAx>
        <c:axId val="7926955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269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Skrajne wyniki badań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Arkusz1!$B$27</c:f>
              <c:strCache>
                <c:ptCount val="1"/>
                <c:pt idx="0">
                  <c:v>najmniejsza waga plecaka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Arkusz1!$A$28:$A$33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Arkusz1!$B$28:$B$33</c:f>
              <c:numCache>
                <c:formatCode>General</c:formatCode>
                <c:ptCount val="6"/>
                <c:pt idx="0">
                  <c:v>3</c:v>
                </c:pt>
                <c:pt idx="1">
                  <c:v>3.6</c:v>
                </c:pt>
                <c:pt idx="2">
                  <c:v>3</c:v>
                </c:pt>
                <c:pt idx="3">
                  <c:v>2.5</c:v>
                </c:pt>
                <c:pt idx="4">
                  <c:v>3.5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D-41A7-8984-1C364940C848}"/>
            </c:ext>
          </c:extLst>
        </c:ser>
        <c:ser>
          <c:idx val="1"/>
          <c:order val="1"/>
          <c:tx>
            <c:strRef>
              <c:f>Arkusz1!$C$27</c:f>
              <c:strCache>
                <c:ptCount val="1"/>
                <c:pt idx="0">
                  <c:v>największa waga plecaka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Arkusz1!$A$28:$A$33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Arkusz1!$C$28:$C$33</c:f>
              <c:numCache>
                <c:formatCode>General</c:formatCode>
                <c:ptCount val="6"/>
                <c:pt idx="0">
                  <c:v>5.4</c:v>
                </c:pt>
                <c:pt idx="1">
                  <c:v>5.2</c:v>
                </c:pt>
                <c:pt idx="2">
                  <c:v>6.8</c:v>
                </c:pt>
                <c:pt idx="3">
                  <c:v>7.5</c:v>
                </c:pt>
                <c:pt idx="4">
                  <c:v>7.4</c:v>
                </c:pt>
                <c:pt idx="5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D-41A7-8984-1C364940C848}"/>
            </c:ext>
          </c:extLst>
        </c:ser>
        <c:ser>
          <c:idx val="2"/>
          <c:order val="2"/>
          <c:tx>
            <c:strRef>
              <c:f>Arkusz1!$D$27</c:f>
              <c:strCache>
                <c:ptCount val="1"/>
                <c:pt idx="0">
                  <c:v>najmniejsza waga ciała ucznia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Arkusz1!$A$28:$A$33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Arkusz1!$D$28:$D$33</c:f>
              <c:numCache>
                <c:formatCode>General</c:formatCode>
                <c:ptCount val="6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27</c:v>
                </c:pt>
                <c:pt idx="4">
                  <c:v>29</c:v>
                </c:pt>
                <c:pt idx="5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D-41A7-8984-1C364940C848}"/>
            </c:ext>
          </c:extLst>
        </c:ser>
        <c:ser>
          <c:idx val="3"/>
          <c:order val="3"/>
          <c:tx>
            <c:strRef>
              <c:f>Arkusz1!$E$27</c:f>
              <c:strCache>
                <c:ptCount val="1"/>
                <c:pt idx="0">
                  <c:v>największa waga ciała ucznia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Arkusz1!$A$28:$A$33</c:f>
              <c:strCache>
                <c:ptCount val="6"/>
                <c:pt idx="0">
                  <c:v>kl. 1</c:v>
                </c:pt>
                <c:pt idx="1">
                  <c:v>kl. 2</c:v>
                </c:pt>
                <c:pt idx="2">
                  <c:v>kl. 3</c:v>
                </c:pt>
                <c:pt idx="3">
                  <c:v>kl. 4</c:v>
                </c:pt>
                <c:pt idx="4">
                  <c:v>kl. 5</c:v>
                </c:pt>
                <c:pt idx="5">
                  <c:v>kl. 6</c:v>
                </c:pt>
              </c:strCache>
            </c:strRef>
          </c:cat>
          <c:val>
            <c:numRef>
              <c:f>Arkusz1!$E$28:$E$33</c:f>
              <c:numCache>
                <c:formatCode>General</c:formatCode>
                <c:ptCount val="6"/>
                <c:pt idx="0">
                  <c:v>35</c:v>
                </c:pt>
                <c:pt idx="1">
                  <c:v>39</c:v>
                </c:pt>
                <c:pt idx="2">
                  <c:v>50</c:v>
                </c:pt>
                <c:pt idx="3">
                  <c:v>56</c:v>
                </c:pt>
                <c:pt idx="4">
                  <c:v>67.8</c:v>
                </c:pt>
                <c:pt idx="5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D-41A7-8984-1C364940C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0365759"/>
        <c:axId val="680366591"/>
      </c:barChart>
      <c:catAx>
        <c:axId val="680365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klasy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66591"/>
        <c:crosses val="autoZero"/>
        <c:auto val="1"/>
        <c:lblAlgn val="ctr"/>
        <c:lblOffset val="100"/>
        <c:noMultiLvlLbl val="0"/>
      </c:catAx>
      <c:valAx>
        <c:axId val="68036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/>
                  <a:t>waga w [kg]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6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00725" cy="435133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latin typeface="Lucida Sans Unicode"/>
              </a:rPr>
              <a:t>Kliknij, aby przesunąć slajd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6812B0F-D27F-4B3C-BE45-05F1FDEA126F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565" name="TextShape 3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ECBB4C5-F0EC-4F1E-AAF0-4A3CF7243DC0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843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 hidden="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2" hidden="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14">
              <a:alphaModFix amt="50000"/>
            </a:blip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tIns="45000" rIns="90000" bIns="4500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4800" b="1" strike="noStrike" spc="-1">
                <a:solidFill>
                  <a:srgbClr val="464646"/>
                </a:solidFill>
                <a:latin typeface="Lucida Sans Unicode"/>
              </a:rPr>
              <a:t>Kliknij, aby edytować styl</a:t>
            </a:r>
            <a:endParaRPr lang="pl-PL" sz="4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CustomShape 8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/>
              <a:ahLst/>
              <a:cxn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>
                <a:alphaModFix amt="50000"/>
              </a:blip>
              <a:tile/>
            </a:blipFill>
            <a:ln w="12600"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240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FD5AA1D-50AB-42DA-9C35-3C649CA697D4}" type="datetime">
              <a:rPr lang="pl-PL" sz="1000" b="0" strike="noStrike" spc="-1">
                <a:solidFill>
                  <a:srgbClr val="FFFFFF"/>
                </a:solidFill>
                <a:latin typeface="Lucida Sans Unicode"/>
              </a:rPr>
              <a:t>03.10.2022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EC68FFD-4076-4775-BEF7-12E32BCD7546}" type="slidenum">
              <a:rPr lang="pl-PL" sz="1000" b="0" strike="noStrike" spc="-1">
                <a:solidFill>
                  <a:srgbClr val="FFFFFF"/>
                </a:solidFill>
                <a:latin typeface="Lucida Sans Unicode"/>
              </a:rPr>
              <a:t>‹#›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700" b="0" strike="noStrike" spc="-1">
                <a:solidFill>
                  <a:srgbClr val="000000"/>
                </a:solidFill>
                <a:latin typeface="Lucida Sans Unicode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100" b="0" strike="noStrike" spc="-1">
                <a:solidFill>
                  <a:srgbClr val="000000"/>
                </a:solidFill>
                <a:latin typeface="Lucida Sans Unicode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strike="noStrike" spc="-1">
                <a:solidFill>
                  <a:srgbClr val="000000"/>
                </a:solidFill>
                <a:latin typeface="Lucida Sans Unicode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Lucida Sans Unicode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Lucida Sans Unicode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Lucida Sans Unicode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Lucida Sans Unicode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14">
              <a:alphaModFix amt="50000"/>
            </a:blip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l-PL" sz="2700" b="0" strike="noStrike" spc="-1">
                <a:solidFill>
                  <a:srgbClr val="000000"/>
                </a:solidFill>
                <a:latin typeface="Lucida Sans Unicode"/>
              </a:rPr>
              <a:t>Kliknij, aby edytować style wzorca tekstu</a:t>
            </a:r>
          </a:p>
          <a:p>
            <a:pPr marL="621720" lvl="1" indent="-22824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pl-PL" sz="2300" b="0" strike="noStrike" spc="-1">
                <a:solidFill>
                  <a:srgbClr val="000000"/>
                </a:solidFill>
                <a:latin typeface="Lucida Sans Unicode"/>
              </a:rPr>
              <a:t>Drugi poziom</a:t>
            </a:r>
          </a:p>
          <a:p>
            <a:pPr marL="859680" lvl="2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pl-PL" sz="2100" b="0" strike="noStrike" spc="-1">
                <a:solidFill>
                  <a:srgbClr val="000000"/>
                </a:solidFill>
                <a:latin typeface="Lucida Sans Unicode"/>
              </a:rPr>
              <a:t>Trzeci poziom</a:t>
            </a:r>
          </a:p>
          <a:p>
            <a:pPr marL="1143000" lvl="3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pl-PL" sz="1900" b="0" strike="noStrike" spc="-1">
                <a:solidFill>
                  <a:srgbClr val="000000"/>
                </a:solidFill>
                <a:latin typeface="Lucida Sans Unicode"/>
              </a:rPr>
              <a:t>Czwarty poziom</a:t>
            </a:r>
          </a:p>
          <a:p>
            <a:pPr marL="1371600" lvl="4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pl-PL" sz="1800" b="0" strike="noStrike" spc="-1">
                <a:solidFill>
                  <a:srgbClr val="000000"/>
                </a:solidFill>
                <a:latin typeface="Lucida Sans Unicode"/>
              </a:rPr>
              <a:t>Piąty poziom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C815FB2-0A76-4057-8FC2-12A5FDF8C79D}" type="datetime">
              <a:rPr lang="pl-PL" sz="1000" b="0" strike="noStrike" spc="-1">
                <a:solidFill>
                  <a:srgbClr val="000000"/>
                </a:solidFill>
                <a:latin typeface="Lucida Sans Unicode"/>
              </a:rPr>
              <a:t>03.10.2022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0402E5C-DE0B-4691-ADB0-81BB4238A959}" type="slidenum">
              <a:rPr lang="pl-PL" sz="1000" b="0" strike="noStrike" spc="-1">
                <a:solidFill>
                  <a:srgbClr val="000000"/>
                </a:solidFill>
                <a:latin typeface="Lucida Sans Unicode"/>
              </a:rPr>
              <a:t>‹#›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4100" b="1" strike="noStrike" spc="-1">
                <a:solidFill>
                  <a:srgbClr val="464646"/>
                </a:solidFill>
                <a:latin typeface="Lucida Sans Unicode"/>
              </a:rPr>
              <a:t>Kliknij, aby edytować styl</a:t>
            </a:r>
            <a:endParaRPr lang="pl-PL" sz="41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/>
          <p:cNvPicPr/>
          <p:nvPr/>
        </p:nvPicPr>
        <p:blipFill>
          <a:blip r:embed="rId3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109" name="CustomShape 7"/>
          <p:cNvSpPr/>
          <p:nvPr/>
        </p:nvSpPr>
        <p:spPr>
          <a:xfrm>
            <a:off x="1257120" y="1424895"/>
            <a:ext cx="6945840" cy="2004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 dirty="0">
                <a:solidFill>
                  <a:srgbClr val="000000"/>
                </a:solidFill>
                <a:latin typeface="Candara"/>
              </a:rPr>
              <a:t>          </a:t>
            </a:r>
            <a:r>
              <a:rPr lang="pl-PL" sz="3200" b="1" i="1" strike="noStrike" spc="-1" dirty="0">
                <a:latin typeface="+mj-lt"/>
              </a:rPr>
              <a:t>Rola Państwowej Inspekcji </a:t>
            </a:r>
            <a:r>
              <a:rPr lang="pl-PL" sz="3200" b="1" i="1" spc="-1" dirty="0">
                <a:latin typeface="+mj-lt"/>
              </a:rPr>
              <a:t>S</a:t>
            </a:r>
            <a:r>
              <a:rPr lang="pl-PL" sz="3200" b="1" i="1" strike="noStrike" spc="-1" dirty="0">
                <a:latin typeface="+mj-lt"/>
              </a:rPr>
              <a:t>anitarnej w profilaktyce wad postawy u dzieci i młodzieży</a:t>
            </a:r>
            <a:r>
              <a:rPr lang="pl-PL" sz="3200" b="1" strike="noStrike" spc="-1" dirty="0">
                <a:solidFill>
                  <a:srgbClr val="2C4C72"/>
                </a:solidFill>
                <a:latin typeface="+mj-lt"/>
              </a:rPr>
              <a:t>. </a:t>
            </a:r>
            <a:endParaRPr lang="pl-PL" sz="32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pl-PL" sz="1400" b="0" strike="noStrike" spc="-1" dirty="0">
              <a:latin typeface="Candara"/>
            </a:endParaRPr>
          </a:p>
          <a:p>
            <a:pPr algn="r">
              <a:lnSpc>
                <a:spcPct val="100000"/>
              </a:lnSpc>
            </a:pPr>
            <a:r>
              <a:rPr lang="pl-PL" sz="1400" b="0" strike="noStrike" spc="-1" dirty="0">
                <a:latin typeface="Candara"/>
              </a:rPr>
              <a:t>Jadwiga Holik – Powiatowa Stacja Sanitarno-Epidemiologiczna w Krakowie</a:t>
            </a: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latin typeface="Candara"/>
              </a:rPr>
              <a:t>                                              </a:t>
            </a:r>
            <a:endParaRPr lang="pl-PL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B31F1F-B596-F4AD-0E33-3C7614737C41}"/>
              </a:ext>
            </a:extLst>
          </p:cNvPr>
          <p:cNvSpPr txBox="1"/>
          <p:nvPr/>
        </p:nvSpPr>
        <p:spPr>
          <a:xfrm>
            <a:off x="342576" y="1384847"/>
            <a:ext cx="845884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4) </a:t>
            </a:r>
            <a:r>
              <a:rPr lang="pl-PL" b="1" dirty="0"/>
              <a:t>wszystkie meble powinny być oznakowane w sposób widoczny i trwały oraz prawidłowo zestawione</a:t>
            </a:r>
            <a:r>
              <a:rPr lang="pl-PL" dirty="0"/>
              <a:t>. Numer mebla </a:t>
            </a:r>
            <a:r>
              <a:rPr lang="pl-PL" b="1" dirty="0">
                <a:solidFill>
                  <a:srgbClr val="FF0000"/>
                </a:solidFill>
              </a:rPr>
              <a:t>może być </a:t>
            </a:r>
            <a:r>
              <a:rPr lang="pl-PL" dirty="0"/>
              <a:t>zastąpiony kolorem określonym w PN;</a:t>
            </a:r>
          </a:p>
          <a:p>
            <a:pPr algn="just"/>
            <a:r>
              <a:rPr lang="pl-PL" dirty="0"/>
              <a:t>5) </a:t>
            </a:r>
            <a:r>
              <a:rPr lang="pl-PL" b="1" dirty="0"/>
              <a:t>każdy uczeń/wychowanek powinien siedzieć we właściwym, dostosowanym dla niego zestawie mebli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6) w przypadku konieczności przeprowadzenia weryfikacji (sprawdzenia) czy uczniowie/ wychowankowie mają właściwie dostosowane meble, pracownik PIS – osoba upoważniona do przeprowadzenia czynności kontrolnych, dokonuje weryfikacji wysokości podkolanowej dziecka w butach (od podłogi do zgięcia pod kolanem), miara ta powinna być równa wysokości siedziska lub mieścić się w przedziale określonym PN. </a:t>
            </a:r>
          </a:p>
          <a:p>
            <a:pPr algn="just"/>
            <a:endParaRPr lang="pl-PL" dirty="0"/>
          </a:p>
          <a:p>
            <a:pPr algn="just"/>
            <a:r>
              <a:rPr lang="pl-PL" dirty="0">
                <a:solidFill>
                  <a:srgbClr val="FF0000"/>
                </a:solidFill>
              </a:rPr>
              <a:t>Za zapewnienie uczniom/wychowankom właściwych, zgodnych z zasadami ergonomii mebli edukacyjnych odpowiada dyrektor placówki.</a:t>
            </a:r>
          </a:p>
          <a:p>
            <a:pPr algn="just"/>
            <a:r>
              <a:rPr lang="pl-PL" dirty="0"/>
              <a:t>Kontrole sprawdzające przeprowadzane są w tych samych oddziałach, w których stwierdzono nieprawidłowości.</a:t>
            </a:r>
          </a:p>
          <a:p>
            <a:endParaRPr lang="pl-PL" dirty="0"/>
          </a:p>
        </p:txBody>
      </p:sp>
      <p:sp>
        <p:nvSpPr>
          <p:cNvPr id="2" name="TextShape 9">
            <a:extLst>
              <a:ext uri="{FF2B5EF4-FFF2-40B4-BE49-F238E27FC236}">
                <a16:creationId xmlns:a16="http://schemas.microsoft.com/office/drawing/2014/main" id="{64F736DF-233A-65A9-634A-BA4793F80523}"/>
              </a:ext>
            </a:extLst>
          </p:cNvPr>
          <p:cNvSpPr txBox="1"/>
          <p:nvPr/>
        </p:nvSpPr>
        <p:spPr>
          <a:xfrm>
            <a:off x="1593716" y="552964"/>
            <a:ext cx="6321252" cy="6991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Candara"/>
              </a:rPr>
              <a:t>Ocena dostosowania mebli edukacyjnych do zasad ergonomii</a:t>
            </a:r>
            <a:endParaRPr lang="pl-PL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3932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21" name="TextShape 9"/>
          <p:cNvSpPr txBox="1"/>
          <p:nvPr/>
        </p:nvSpPr>
        <p:spPr>
          <a:xfrm>
            <a:off x="1436400" y="372600"/>
            <a:ext cx="6321252" cy="6991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sz="1600" b="1" strike="noStrike" spc="-1" dirty="0">
                <a:solidFill>
                  <a:srgbClr val="000000"/>
                </a:solidFill>
                <a:latin typeface="Candara"/>
              </a:rPr>
              <a:t>Udokumentowane dostosowania mebli edukacyjnych </a:t>
            </a: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sz="1600" b="1" strike="noStrike" spc="-1" dirty="0">
                <a:solidFill>
                  <a:srgbClr val="000000"/>
                </a:solidFill>
                <a:latin typeface="Candara"/>
              </a:rPr>
              <a:t>do zasad ergonomii</a:t>
            </a: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A44D669-7BF6-8133-C9BE-6F758CC0B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3" y="1071716"/>
            <a:ext cx="8079457" cy="4872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34" name="TextShape 9"/>
          <p:cNvSpPr txBox="1"/>
          <p:nvPr/>
        </p:nvSpPr>
        <p:spPr>
          <a:xfrm>
            <a:off x="628200" y="452340"/>
            <a:ext cx="8229240" cy="5505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sz="1600" b="1" strike="noStrike" spc="-1" dirty="0">
                <a:solidFill>
                  <a:srgbClr val="000000"/>
                </a:solidFill>
                <a:latin typeface="Candara"/>
              </a:rPr>
              <a:t>Przykładowa analiza  stanowiska  pracy  ucznia/przedszkolaka  nr ……..</a:t>
            </a: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graphicFrame>
        <p:nvGraphicFramePr>
          <p:cNvPr id="535" name="Table 10"/>
          <p:cNvGraphicFramePr/>
          <p:nvPr>
            <p:extLst>
              <p:ext uri="{D42A27DB-BD31-4B8C-83A1-F6EECF244321}">
                <p14:modId xmlns:p14="http://schemas.microsoft.com/office/powerpoint/2010/main" val="3906525402"/>
              </p:ext>
            </p:extLst>
          </p:nvPr>
        </p:nvGraphicFramePr>
        <p:xfrm>
          <a:off x="973395" y="1113432"/>
          <a:ext cx="7990965" cy="5178340"/>
        </p:xfrm>
        <a:graphic>
          <a:graphicData uri="http://schemas.openxmlformats.org/drawingml/2006/table">
            <a:tbl>
              <a:tblPr/>
              <a:tblGrid>
                <a:gridCol w="76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3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4358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Analizę przeprowadzono w dniu …………………….….... w oddziale/grupie..……..… w sali ….na podstawie PN-EN 1729-1:2016 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Lp.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Nr ucznia </a:t>
                      </a:r>
                      <a:br>
                        <a:rPr sz="2400" dirty="0"/>
                      </a:b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 dzienniku szkolnym/</a:t>
                      </a:r>
                      <a:endParaRPr lang="pl-PL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przedszkolnym</a:t>
                      </a:r>
                      <a:r>
                        <a:rPr lang="pl-PL" sz="105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*</a:t>
                      </a:r>
                      <a:endParaRPr lang="pl-PL" sz="105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Numer rozmiaru krzesła i stolika, z których uczeń /przedszkolak</a:t>
                      </a:r>
                      <a:r>
                        <a:rPr lang="pl-PL" sz="105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*</a:t>
                      </a: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pl-PL" sz="1000" b="1" strike="noStrike" spc="-12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powinien korzystać zgodnie z PN</a:t>
                      </a:r>
                      <a:endParaRPr lang="pl-PL" sz="1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Wysokość ciała </a:t>
                      </a: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i/lub podkolanowa ciała ucznia / przedszkolaka</a:t>
                      </a:r>
                      <a:r>
                        <a:rPr lang="pl-PL" sz="105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*</a:t>
                      </a: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w cm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Krzesło </a:t>
                      </a:r>
                      <a:endParaRPr lang="pl-PL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Stolik</a:t>
                      </a:r>
                      <a:endParaRPr lang="pl-PL" sz="10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Prawidłowość zestawienia stolika i krzesła</a:t>
                      </a:r>
                      <a:endParaRPr lang="pl-PL" sz="1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(zgodnie z PN)</a:t>
                      </a:r>
                      <a:endParaRPr lang="pl-PL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 / N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Dostosowanie stolika </a:t>
                      </a:r>
                      <a:endParaRPr lang="pl-PL" sz="1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i krzesła do wysokości ucznia</a:t>
                      </a: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/</a:t>
                      </a:r>
                      <a:endParaRPr lang="pl-PL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przedszkolaka</a:t>
                      </a:r>
                      <a:r>
                        <a:rPr lang="pl-PL" sz="105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*</a:t>
                      </a: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(zgodnie z PN)</a:t>
                      </a:r>
                      <a:endParaRPr lang="pl-PL" sz="1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 / N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8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Wysokość</a:t>
                      </a:r>
                      <a:r>
                        <a:rPr lang="pl-PL" sz="10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siedziska</a:t>
                      </a:r>
                      <a:endParaRPr lang="pl-PL" sz="1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 cm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Numer rozmiaru zaznaczony na krześle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Wysokość</a:t>
                      </a:r>
                      <a:r>
                        <a:rPr lang="pl-PL" sz="10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pl-PL" sz="10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płyty roboczej </a:t>
                      </a: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 cm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2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Numer rozmiaru zaznaczony na stoliku </a:t>
                      </a:r>
                      <a:endParaRPr lang="pl-PL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pl-PL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800" b="0" i="1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pl-PL" sz="8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1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1 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3 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126 lub 35 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35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3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59 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3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dobrze </a:t>
                      </a:r>
                      <a:endParaRPr lang="pl-PL" sz="9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57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25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25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3 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121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31 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2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59 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3 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N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N</a:t>
                      </a:r>
                      <a:endParaRPr lang="pl-PL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pl-PL" sz="9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Owal 1">
            <a:extLst>
              <a:ext uri="{FF2B5EF4-FFF2-40B4-BE49-F238E27FC236}">
                <a16:creationId xmlns:a16="http://schemas.microsoft.com/office/drawing/2014/main" id="{58C96366-8CFD-0777-2BD1-56F66245AB26}"/>
              </a:ext>
            </a:extLst>
          </p:cNvPr>
          <p:cNvSpPr/>
          <p:nvPr/>
        </p:nvSpPr>
        <p:spPr>
          <a:xfrm>
            <a:off x="7266039" y="4345858"/>
            <a:ext cx="1337187" cy="44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dobrze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54C23D97-683B-A7B2-DEB2-8A1E0F98FACF}"/>
              </a:ext>
            </a:extLst>
          </p:cNvPr>
          <p:cNvSpPr/>
          <p:nvPr/>
        </p:nvSpPr>
        <p:spPr>
          <a:xfrm>
            <a:off x="4316361" y="5710445"/>
            <a:ext cx="1043284" cy="432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źle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61" name="TextShape 9"/>
          <p:cNvSpPr txBox="1"/>
          <p:nvPr/>
        </p:nvSpPr>
        <p:spPr>
          <a:xfrm>
            <a:off x="322088" y="2008837"/>
            <a:ext cx="8229240" cy="35463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dirty="0"/>
              <a:t>§ </a:t>
            </a:r>
            <a:r>
              <a:rPr lang="pl-PL" dirty="0">
                <a:latin typeface="+mj-lt"/>
              </a:rPr>
              <a:t>4a. Rozporządzenia Ministra Edukacji Narodowej i Sportu z dnia 31 grudnia 2002 r. </a:t>
            </a:r>
            <a:r>
              <a:rPr lang="pl-PL" i="1" dirty="0">
                <a:latin typeface="+mj-lt"/>
              </a:rPr>
              <a:t>w sprawie bezpieczeństwa i higieny w publicznych i niepublicznych szkołach i placówkach</a:t>
            </a: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dirty="0">
                <a:latin typeface="+mj-lt"/>
              </a:rPr>
              <a:t>Dyrektor zapewnia uczniom w szkole lub placówce </a:t>
            </a:r>
            <a:r>
              <a:rPr lang="pl-PL" b="1" dirty="0">
                <a:latin typeface="+mj-lt"/>
              </a:rPr>
              <a:t>miejsce na pozostawienie podręczników i przyborów szkolnych</a:t>
            </a: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m.in. </a:t>
            </a: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b="1" spc="-1" dirty="0">
              <a:solidFill>
                <a:srgbClr val="000000"/>
              </a:solidFill>
              <a:latin typeface="+mj-lt"/>
            </a:endParaRPr>
          </a:p>
          <a:p>
            <a:pPr marL="3955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szafki indywidualne – w klasach, ciągach komunikacyjnych, </a:t>
            </a:r>
          </a:p>
          <a:p>
            <a:pPr marL="3955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1" spc="-1" dirty="0">
                <a:solidFill>
                  <a:srgbClr val="000000"/>
                </a:solidFill>
                <a:latin typeface="+mj-lt"/>
              </a:rPr>
              <a:t>półki w klasach, </a:t>
            </a:r>
          </a:p>
          <a:p>
            <a:pPr marL="3955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miejsce w pomieszczeniu biblioteki lub czytelni szkolnej. </a:t>
            </a:r>
          </a:p>
        </p:txBody>
      </p:sp>
      <p:sp>
        <p:nvSpPr>
          <p:cNvPr id="562" name="CustomShape 10"/>
          <p:cNvSpPr/>
          <p:nvPr/>
        </p:nvSpPr>
        <p:spPr>
          <a:xfrm>
            <a:off x="1257120" y="325903"/>
            <a:ext cx="6797364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l-PL" b="1" dirty="0">
                <a:latin typeface="+mj-lt"/>
              </a:rPr>
              <a:t>3. Wymagania prawne dotyczące zapewnia uczniom </a:t>
            </a:r>
            <a:br>
              <a:rPr lang="pl-PL" b="1" dirty="0">
                <a:latin typeface="+mj-lt"/>
              </a:rPr>
            </a:br>
            <a:r>
              <a:rPr lang="pl-PL" b="1" dirty="0">
                <a:latin typeface="+mj-lt"/>
              </a:rPr>
              <a:t>w szkole lub placówce miejsca na pozostawienie podręczników i przyborów szkolnych</a:t>
            </a:r>
          </a:p>
        </p:txBody>
      </p:sp>
    </p:spTree>
    <p:extLst>
      <p:ext uri="{BB962C8B-B14F-4D97-AF65-F5344CB8AC3E}">
        <p14:creationId xmlns:p14="http://schemas.microsoft.com/office/powerpoint/2010/main" val="129091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61" name="TextShape 9"/>
          <p:cNvSpPr txBox="1"/>
          <p:nvPr/>
        </p:nvSpPr>
        <p:spPr>
          <a:xfrm>
            <a:off x="272927" y="1252080"/>
            <a:ext cx="8229240" cy="52679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b="0" strike="noStrike" spc="-1" dirty="0">
              <a:solidFill>
                <a:srgbClr val="000000"/>
              </a:solidFill>
              <a:latin typeface="+mj-lt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Jego waga, odpowiednie  dopasowanie oraz właściwe użytkowanie odgrywają ogromną rolę w utrzymaniu prawidłowej postawy oraz zapobieganiu skrzywienia kręgosłupa.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b="0" strike="noStrike" spc="-1" dirty="0">
              <a:solidFill>
                <a:srgbClr val="000000"/>
              </a:solidFill>
              <a:latin typeface="+mj-lt"/>
            </a:endParaRP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Zbyt ciężki </a:t>
            </a: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plecak może powodować niekorzystne, bolesne napięcia </a:t>
            </a:r>
            <a:br>
              <a:rPr lang="pl-PL" b="0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w mięśniach i stawach, oraz bóle bioder i kolan.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Noszenie nieodpowiedniego plecaka </a:t>
            </a: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wymusza nieprawidłową postawę </a:t>
            </a: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– pochylanie sylwetki do przodu, a także bóle w okolicach karku.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Nadmierne obciążenie </a:t>
            </a: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źle wpływa również na ramiona, które są nieprzystosowane do noszenia ciężarów.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spc="-1" dirty="0">
              <a:solidFill>
                <a:srgbClr val="000000"/>
              </a:solidFill>
              <a:latin typeface="+mj-lt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Zgodnie z zaleceniami Głównego Inspektora Sanitarnego waga plecaka nie powinna przekraczać 10-15 proc. masy ciała ucznia.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4009A4D-6CB0-79F2-C543-B801DC51BF24}"/>
              </a:ext>
            </a:extLst>
          </p:cNvPr>
          <p:cNvSpPr txBox="1"/>
          <p:nvPr/>
        </p:nvSpPr>
        <p:spPr>
          <a:xfrm>
            <a:off x="2013155" y="532994"/>
            <a:ext cx="5479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Tornister - nieodzowny atrybut każdego ucznia</a:t>
            </a:r>
          </a:p>
        </p:txBody>
      </p:sp>
    </p:spTree>
    <p:extLst>
      <p:ext uri="{BB962C8B-B14F-4D97-AF65-F5344CB8AC3E}">
        <p14:creationId xmlns:p14="http://schemas.microsoft.com/office/powerpoint/2010/main" val="173681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61" name="TextShape 9"/>
          <p:cNvSpPr txBox="1"/>
          <p:nvPr/>
        </p:nvSpPr>
        <p:spPr>
          <a:xfrm>
            <a:off x="882912" y="370682"/>
            <a:ext cx="7468728" cy="9659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4. Profilaktyczne badanie ciężaru tornistra/plecaka </a:t>
            </a:r>
            <a:br>
              <a:rPr lang="pl-PL" b="1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w szkołach</a:t>
            </a:r>
            <a:endParaRPr lang="pl-PL" b="1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025718" y="1598212"/>
            <a:ext cx="7325922" cy="4642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AD670A87-439C-1D35-0DB6-C9F1C304FBA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380" y="1592392"/>
            <a:ext cx="8229240" cy="4525560"/>
          </a:xfrm>
        </p:spPr>
        <p:txBody>
          <a:bodyPr/>
          <a:lstStyle/>
          <a:p>
            <a:pPr algn="just"/>
            <a:r>
              <a:rPr lang="pl-PL" sz="2000" dirty="0"/>
              <a:t>W miesiącu wrześniu pracownicy PSSE w Krakowie, przeprowadzili badania  ciężaru tornistra/plecaka w klasach I-VI szkół podstawowych na terenie Miasta Krakowa. 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Badania przeprowadzono w gabinecie profilaktyki i pomocy przedlekarskiej przy współudziale pielęgniarki szkolnej.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Badania wykonano w godzinach porannych, pomiędzy 8:00 do 11:00. 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Tornister/plecak ucznia zawierał przedmioty, które uczeń przyniósł ze sobą do szkoły w dniu badania zgodnie z planem zajęć tj.: zeszyty, podręczniki, ćwiczenia, piórnik, śniadanie, woda, termos itp. </a:t>
            </a:r>
          </a:p>
        </p:txBody>
      </p:sp>
    </p:spTree>
    <p:extLst>
      <p:ext uri="{BB962C8B-B14F-4D97-AF65-F5344CB8AC3E}">
        <p14:creationId xmlns:p14="http://schemas.microsoft.com/office/powerpoint/2010/main" val="22829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61" name="TextShape 9"/>
          <p:cNvSpPr txBox="1"/>
          <p:nvPr/>
        </p:nvSpPr>
        <p:spPr>
          <a:xfrm>
            <a:off x="882912" y="370682"/>
            <a:ext cx="7468728" cy="9659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4. Profilaktyczne badanie ciężaru tornistra/plecaka </a:t>
            </a:r>
            <a:br>
              <a:rPr lang="pl-PL" b="1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w szkołach</a:t>
            </a:r>
            <a:endParaRPr lang="pl-PL" b="1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025718" y="1598212"/>
            <a:ext cx="7325922" cy="4642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2C6B842B-213B-00D7-C44A-3B645C463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391357"/>
              </p:ext>
            </p:extLst>
          </p:nvPr>
        </p:nvGraphicFramePr>
        <p:xfrm>
          <a:off x="882912" y="1252080"/>
          <a:ext cx="7378176" cy="478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306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61" name="TextShape 9"/>
          <p:cNvSpPr txBox="1"/>
          <p:nvPr/>
        </p:nvSpPr>
        <p:spPr>
          <a:xfrm>
            <a:off x="1025718" y="384164"/>
            <a:ext cx="7468728" cy="9659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4. Profilaktyczne badanie ciężaru tornistra/plecaka </a:t>
            </a:r>
            <a:br>
              <a:rPr lang="pl-PL" b="1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b="1" strike="noStrike" spc="-1" dirty="0">
                <a:solidFill>
                  <a:srgbClr val="000000"/>
                </a:solidFill>
                <a:latin typeface="+mj-lt"/>
              </a:rPr>
              <a:t>w szkołach</a:t>
            </a:r>
            <a:endParaRPr lang="pl-PL" b="1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025718" y="1598212"/>
            <a:ext cx="7325922" cy="4642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84B9E4D-B880-8EEB-556A-D565617C0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463514"/>
              </p:ext>
            </p:extLst>
          </p:nvPr>
        </p:nvGraphicFramePr>
        <p:xfrm>
          <a:off x="749864" y="1252080"/>
          <a:ext cx="7877630" cy="464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46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562" name="CustomShape 10"/>
          <p:cNvSpPr/>
          <p:nvPr/>
        </p:nvSpPr>
        <p:spPr>
          <a:xfrm>
            <a:off x="718380" y="1332741"/>
            <a:ext cx="7325922" cy="4642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F8FE2B-32AC-EF1B-DFC4-11F63278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625" y="146340"/>
            <a:ext cx="2167653" cy="1142640"/>
          </a:xfrm>
        </p:spPr>
        <p:txBody>
          <a:bodyPr/>
          <a:lstStyle/>
          <a:p>
            <a:r>
              <a:rPr lang="pl-PL" dirty="0"/>
              <a:t>Uwagi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F86C24-5959-CBD6-6C05-AFD71A620FC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61335" y="1332741"/>
            <a:ext cx="8421329" cy="4821077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Przeprowadzać profilaktyczne pomiary wzrostu uczniów </a:t>
            </a:r>
            <a:br>
              <a:rPr lang="pl-PL" sz="2400" dirty="0"/>
            </a:br>
            <a:r>
              <a:rPr lang="pl-PL" sz="2400" b="1" dirty="0"/>
              <a:t>w celu dostosowania mebli edukacyjnych </a:t>
            </a:r>
            <a:r>
              <a:rPr lang="pl-PL" sz="2400" dirty="0"/>
              <a:t>do wymagań ergonomii;</a:t>
            </a:r>
          </a:p>
          <a:p>
            <a:endParaRPr lang="pl-PL" sz="2400" dirty="0"/>
          </a:p>
          <a:p>
            <a:r>
              <a:rPr lang="pl-PL" sz="2400" dirty="0"/>
              <a:t>Przeprowadzać profilaktyczne akcje ważenia tornistrów/ plecaków uczniów </a:t>
            </a:r>
            <a:r>
              <a:rPr lang="pl-PL" sz="2400" b="1" dirty="0"/>
              <a:t>w celu weryfikacji potrzeby noszenia podręczników ze wszystkich przedmiotów </a:t>
            </a:r>
            <a:r>
              <a:rPr lang="pl-PL" sz="2400" dirty="0"/>
              <a:t>(szczególnie, gdy w szkole są tablice multimedialne, szafki indywidualne);</a:t>
            </a:r>
          </a:p>
          <a:p>
            <a:pPr algn="just"/>
            <a:r>
              <a:rPr lang="pl-PL" sz="2400" dirty="0"/>
              <a:t>uświadamiać rodziców </a:t>
            </a:r>
            <a:r>
              <a:rPr lang="pl-PL" sz="2400" b="1" dirty="0"/>
              <a:t>uczniów klas młodszych szkół podstawowych</a:t>
            </a:r>
            <a:r>
              <a:rPr lang="pl-PL" sz="2400" dirty="0"/>
              <a:t>, aby zwracali szczególną uwagę na dodatkowe przedmioty pakowane do plecaka przez ucznia np. pakiet kredek w 24 kolorach itp. 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9423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380" y="1582992"/>
            <a:ext cx="8229240" cy="30036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b="0" strike="noStrike" spc="-1" dirty="0">
                <a:solidFill>
                  <a:srgbClr val="000000"/>
                </a:solidFill>
                <a:latin typeface="+mj-lt"/>
              </a:rPr>
              <a:t>Poruszane zagadnienia:</a:t>
            </a:r>
          </a:p>
          <a:p>
            <a:pPr marL="1098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pl-PL" b="0" strike="noStrike" spc="-1" dirty="0">
              <a:solidFill>
                <a:srgbClr val="000000"/>
              </a:solidFill>
              <a:latin typeface="+mj-lt"/>
            </a:endParaRPr>
          </a:p>
          <a:p>
            <a:pPr marL="452700" indent="-3429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arenR"/>
            </a:pPr>
            <a:r>
              <a:rPr lang="pl-PL" b="0" strike="noStrike" spc="-1" dirty="0">
                <a:latin typeface="+mj-lt"/>
              </a:rPr>
              <a:t>Wymagania dotyczące mebli szkolnych i przedszkolnych,</a:t>
            </a:r>
          </a:p>
          <a:p>
            <a:pPr marL="452700" indent="-3429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arenR"/>
            </a:pPr>
            <a:r>
              <a:rPr lang="pl-PL" b="0" strike="noStrike" spc="-1" dirty="0">
                <a:latin typeface="+mj-lt"/>
              </a:rPr>
              <a:t>Weryfikacja dostosowania mebli edukacyjnych,</a:t>
            </a:r>
          </a:p>
          <a:p>
            <a:pPr marL="452700" indent="-3429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arenR"/>
            </a:pPr>
            <a:r>
              <a:rPr lang="pl-PL" b="0" strike="noStrike" spc="-1" dirty="0">
                <a:latin typeface="+mj-lt"/>
              </a:rPr>
              <a:t>Wymagania dotyczące </a:t>
            </a:r>
            <a:r>
              <a:rPr lang="pl-PL" dirty="0">
                <a:latin typeface="+mj-lt"/>
              </a:rPr>
              <a:t>zapewnia uczniom w szkole lub placówce miejsca na pozostawienie podręczników i przyborów szkolnych,</a:t>
            </a:r>
          </a:p>
          <a:p>
            <a:pPr marL="452700" indent="-3429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arenR"/>
            </a:pPr>
            <a:r>
              <a:rPr lang="pl-PL" b="0" strike="noStrike" spc="-1" dirty="0">
                <a:latin typeface="+mj-lt"/>
              </a:rPr>
              <a:t>Profilaktyczne badanie ciężaru tornistra</a:t>
            </a:r>
            <a:r>
              <a:rPr lang="pl-PL" spc="-1" dirty="0">
                <a:latin typeface="+mj-lt"/>
              </a:rPr>
              <a:t>/plecaka w szkołach</a:t>
            </a:r>
            <a:r>
              <a:rPr lang="pl-PL" spc="-1" dirty="0">
                <a:latin typeface="Lucida Sans Unicode"/>
              </a:rPr>
              <a:t>.</a:t>
            </a:r>
            <a:endParaRPr lang="pl-PL" b="0" strike="noStrike" spc="-1" dirty="0">
              <a:latin typeface="Lucida Sans Unicode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407" name="TextShape 10"/>
          <p:cNvSpPr txBox="1"/>
          <p:nvPr/>
        </p:nvSpPr>
        <p:spPr>
          <a:xfrm>
            <a:off x="894600" y="735065"/>
            <a:ext cx="8069760" cy="55722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pl-PL" sz="2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Rozporządzenie Ministra Edukacji Narodowej i Sportu z dnia 31 grudnia 2002 r. </a:t>
            </a:r>
            <a:br>
              <a:rPr lang="pl-PL" sz="1600" b="0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sz="1600" b="0" i="1" strike="noStrike" spc="-1" dirty="0">
                <a:solidFill>
                  <a:srgbClr val="000000"/>
                </a:solidFill>
                <a:latin typeface="+mj-lt"/>
              </a:rPr>
              <a:t>w sprawie bezpieczeństwa i higieny w publicznych i niepublicznych szkołach </a:t>
            </a:r>
            <a:br>
              <a:rPr lang="pl-PL" sz="1600" b="0" i="1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sz="1600" b="0" i="1" strike="noStrike" spc="-1" dirty="0">
                <a:solidFill>
                  <a:srgbClr val="000000"/>
                </a:solidFill>
                <a:latin typeface="+mj-lt"/>
              </a:rPr>
              <a:t>i placówkach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 wskazuje, iż</a:t>
            </a: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§ 9 ust. 2 „sprzęty, z których korzystają osoby pozostające pod opieką szkoły lub placówki,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dostosowuje się do wymagań ergonomii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, </a:t>
            </a: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§ 9 ust. 3 „szkoły i placówki nabywają wyposażenie posiadające odpowiednie atesty lub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certyfikaty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".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Ponadto Art. 10. ust. 1 ustawy z dnia 14 grudnia 2016 r. </a:t>
            </a:r>
            <a:r>
              <a:rPr lang="pl-PL" sz="1600" b="0" i="1" strike="noStrike" spc="-1" dirty="0">
                <a:solidFill>
                  <a:srgbClr val="000000"/>
                </a:solidFill>
                <a:latin typeface="+mj-lt"/>
              </a:rPr>
              <a:t>Prawo oświatowe 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określa, iż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Organ prowadzący szkołę lub placówkę odpowiada za jej działalność.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Do zadań organu prowadzącego szkołę lub placówkę należy w szczególności: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5) wyposażenie szkoły lub placówki w pomoce dydaktyczne i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sprzęt niezbędny do pełnej realizacji programów nauczania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, programów wychowawczo-profilaktycznych, przeprowadzania egzaminów oraz wykonywania innych zadań statutowych;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4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8" name="CustomShape 11"/>
          <p:cNvSpPr/>
          <p:nvPr/>
        </p:nvSpPr>
        <p:spPr>
          <a:xfrm>
            <a:off x="2672775" y="535320"/>
            <a:ext cx="3980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latin typeface="Candara"/>
              </a:rPr>
              <a:t>1. Wymagania dotyczące mebli szkolnych</a:t>
            </a: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417" name="TextShape 8"/>
          <p:cNvSpPr txBox="1"/>
          <p:nvPr/>
        </p:nvSpPr>
        <p:spPr>
          <a:xfrm>
            <a:off x="827331" y="617994"/>
            <a:ext cx="7642800" cy="58123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Wymagania ergonomii są zawarte w odpowiednich normach. 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sz="1600" b="1" strike="noStrike" spc="-1" dirty="0">
              <a:solidFill>
                <a:srgbClr val="000000"/>
              </a:solidFill>
              <a:latin typeface="+mj-lt"/>
            </a:endParaRPr>
          </a:p>
          <a:p>
            <a:pPr marL="109800" algn="just">
              <a:spcBef>
                <a:spcPts val="400"/>
              </a:spcBef>
            </a:pPr>
            <a:r>
              <a:rPr lang="pl-PL" sz="1600" b="1" spc="-1" dirty="0">
                <a:solidFill>
                  <a:srgbClr val="000000"/>
                </a:solidFill>
                <a:latin typeface="+mj-lt"/>
              </a:rPr>
              <a:t>Certyfikaty zgodności z normami </a:t>
            </a:r>
            <a:r>
              <a:rPr lang="pl-PL" sz="1600" spc="-1" dirty="0">
                <a:solidFill>
                  <a:srgbClr val="000000"/>
                </a:solidFill>
                <a:latin typeface="+mj-lt"/>
              </a:rPr>
              <a:t>(np. na stoły i krzesła uczniowskie) potwierdzają warunek dostosowania tych mebli do potrzeb ergonomicznych uczniów w odpowiednich przedziałach wiekowych (wzrostowych*) opracowanych w oparciu o pomiary antropometryczne dzieci i młodzieży – </a:t>
            </a:r>
            <a:r>
              <a:rPr lang="pl-PL" sz="1600" b="1" spc="-1" dirty="0">
                <a:solidFill>
                  <a:srgbClr val="000000"/>
                </a:solidFill>
                <a:latin typeface="+mj-lt"/>
              </a:rPr>
              <a:t>czego atesty nie uwzględniają</a:t>
            </a:r>
            <a:r>
              <a:rPr lang="pl-PL" sz="1600" spc="-1" dirty="0">
                <a:solidFill>
                  <a:srgbClr val="000000"/>
                </a:solidFill>
                <a:latin typeface="+mj-lt"/>
              </a:rPr>
              <a:t>!  </a:t>
            </a:r>
            <a:r>
              <a:rPr lang="pl-PL" sz="1600" strike="noStrike" spc="-1" dirty="0">
                <a:solidFill>
                  <a:srgbClr val="000000"/>
                </a:solidFill>
                <a:latin typeface="+mj-lt"/>
              </a:rPr>
              <a:t>Atest odnosi się jedynie do higieniczności stosowanego w wyrobie materiału z którego wykonane są np. szafy, szafki na zabawki, szafki w szatniach. 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sz="1600" strike="noStrike" spc="-1" dirty="0">
              <a:solidFill>
                <a:srgbClr val="000000"/>
              </a:solidFill>
              <a:latin typeface="+mj-lt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r>
              <a:rPr lang="pl-PL" sz="1600" strike="noStrike" spc="-1" dirty="0">
                <a:solidFill>
                  <a:srgbClr val="000000"/>
                </a:solidFill>
                <a:latin typeface="+mj-lt"/>
              </a:rPr>
              <a:t>Zatem atestu z certyfikatem nie można stosować zamiennie. 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sz="1600" strike="noStrike" spc="-1" dirty="0">
              <a:solidFill>
                <a:srgbClr val="000000"/>
              </a:solidFill>
              <a:latin typeface="+mj-lt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*grupy wzrostowe – przedziały wzrostu dzieci i młodzieży (uczniów) odpowiadające numerom wielkości mebli szkolnych (stołów i krzeseł), zgodnie z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normą </a:t>
            </a:r>
            <a:r>
              <a:rPr lang="pl-PL" sz="1600" b="1" strike="noStrike" spc="-1" dirty="0">
                <a:latin typeface="+mj-lt"/>
              </a:rPr>
              <a:t>PN-EN 1729-1:2016 </a:t>
            </a:r>
            <a:r>
              <a:rPr lang="pl-PL" sz="1600" b="0" i="1" strike="noStrike" spc="-1" dirty="0">
                <a:latin typeface="+mj-lt"/>
              </a:rPr>
              <a:t>Meble. Krzesła i stoły dla instytucji edukacyjnych. Część 1: Wymiary funkcjonalne</a:t>
            </a:r>
            <a:r>
              <a:rPr lang="pl-PL" sz="1600" b="0" strike="noStrike" spc="-1" dirty="0">
                <a:latin typeface="+mj-lt"/>
              </a:rPr>
              <a:t>.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4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628200" y="1252080"/>
            <a:ext cx="8229240" cy="520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</a:pPr>
            <a:r>
              <a:rPr lang="pl-PL" sz="1500" b="1" strike="noStrike" spc="-1" dirty="0">
                <a:solidFill>
                  <a:srgbClr val="000000"/>
                </a:solidFill>
                <a:latin typeface="Candara"/>
              </a:rPr>
              <a:t>                                       </a:t>
            </a:r>
            <a:r>
              <a:rPr lang="pl-PL" sz="1600" b="1" strike="noStrike" spc="-1" dirty="0">
                <a:latin typeface="+mj-lt"/>
              </a:rPr>
              <a:t>PN-EN 1729-1:2016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- Norma Europejska 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oparta jest na zasadzie, że krzesła i stoły przewidziane do użytku w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instytucjach edukacyjnych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 o ogólnym charakterze edukacyjnym zaleca się zaprojektować </a:t>
            </a:r>
            <a:br>
              <a:rPr lang="pl-PL" sz="1600" b="0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w sposób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promujący zachowanie prawidłowej postury. 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z="1600" spc="-1" dirty="0">
                <a:solidFill>
                  <a:srgbClr val="000000"/>
                </a:solidFill>
                <a:latin typeface="+mj-lt"/>
              </a:rPr>
              <a:t>w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yszczególnione wymiary minimalne są rozumiane jako minimum absolutne. Zaleca się stosowanie nadmiarów.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</a:pP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Norma Europejska PN-EN 1729-1,2:2016 ma status Polskiej Normy. Niniejsza norma podaje wymiary funkcjonalne i znakowanie krzeseł i stołów dla celów ogólnych </a:t>
            </a:r>
            <a:br>
              <a:rPr lang="pl-PL" sz="1600" b="0" strike="noStrike" spc="-1" dirty="0">
                <a:solidFill>
                  <a:srgbClr val="000000"/>
                </a:solidFill>
                <a:latin typeface="+mj-lt"/>
              </a:rPr>
            </a:b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w instytucjach edukacyjnych: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dotyczy mebli o stałej wysokości i mebli regulowanych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, jak również stołów wysokich, przy których pracuje się w pozycji stojącej bez użycia krzesła.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ma zastosowanie 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do mebli, na których użytkowane są komputery przenośne lub inne urządzenia przenośne,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b="1" strike="noStrike" spc="-1" dirty="0">
                <a:solidFill>
                  <a:srgbClr val="FF0000"/>
                </a:solidFill>
                <a:latin typeface="+mj-lt"/>
              </a:rPr>
              <a:t>NIE MA zastosowania 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do miejsc pracy specjalnego przeznaczenia np. laboratoria, siedziska szeregowe, warsztaty,</a:t>
            </a:r>
          </a:p>
          <a:p>
            <a:pPr marL="395550" indent="-28575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b="1" strike="noStrike" spc="-1" dirty="0">
                <a:solidFill>
                  <a:srgbClr val="FF0000"/>
                </a:solidFill>
                <a:latin typeface="+mj-lt"/>
              </a:rPr>
              <a:t>NIE MA zastosowania </a:t>
            </a:r>
            <a:r>
              <a:rPr lang="pl-PL" sz="1600" b="0" strike="noStrike" spc="-1" dirty="0">
                <a:solidFill>
                  <a:srgbClr val="000000"/>
                </a:solidFill>
                <a:latin typeface="+mj-lt"/>
              </a:rPr>
              <a:t>do mebli używanych przez </a:t>
            </a:r>
            <a:r>
              <a:rPr lang="pl-PL" sz="1600" b="1" strike="noStrike" spc="-1" dirty="0">
                <a:solidFill>
                  <a:srgbClr val="000000"/>
                </a:solidFill>
                <a:latin typeface="+mj-lt"/>
              </a:rPr>
              <a:t>personel nauczycielski.</a:t>
            </a: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sz="15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456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637200" y="914040"/>
            <a:ext cx="8229240" cy="43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sz="1600" b="1" strike="noStrike" spc="-1" dirty="0">
                <a:solidFill>
                  <a:srgbClr val="000000"/>
                </a:solidFill>
                <a:latin typeface="Candara"/>
              </a:rPr>
              <a:t>Meble szkolne i przedszkolne wg </a:t>
            </a:r>
            <a:r>
              <a:rPr lang="pl-PL" sz="1600" b="1" strike="noStrike" spc="-1" dirty="0">
                <a:solidFill>
                  <a:srgbClr val="FF0000"/>
                </a:solidFill>
                <a:latin typeface="Candara"/>
              </a:rPr>
              <a:t>PN-EN 1729:2016</a:t>
            </a:r>
            <a:br>
              <a:rPr dirty="0"/>
            </a:br>
            <a:r>
              <a:rPr lang="pl-PL" sz="1600" b="1" strike="noStrike" spc="-1" dirty="0">
                <a:solidFill>
                  <a:srgbClr val="000000"/>
                </a:solidFill>
                <a:latin typeface="Candara"/>
              </a:rPr>
              <a:t>zasady prawidłowego doboru mebli szkolnych i mebli przedszkolnych</a:t>
            </a: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endParaRPr lang="pl-PL" sz="16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329900" y="1706700"/>
            <a:ext cx="48420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graphicFrame>
        <p:nvGraphicFramePr>
          <p:cNvPr id="480" name="Table 11"/>
          <p:cNvGraphicFramePr/>
          <p:nvPr>
            <p:extLst>
              <p:ext uri="{D42A27DB-BD31-4B8C-83A1-F6EECF244321}">
                <p14:modId xmlns:p14="http://schemas.microsoft.com/office/powerpoint/2010/main" val="3967350716"/>
              </p:ext>
            </p:extLst>
          </p:nvPr>
        </p:nvGraphicFramePr>
        <p:xfrm>
          <a:off x="1043640" y="2251920"/>
          <a:ext cx="7416360" cy="3413760"/>
        </p:xfrm>
        <a:graphic>
          <a:graphicData uri="http://schemas.openxmlformats.org/drawingml/2006/table">
            <a:tbl>
              <a:tblPr/>
              <a:tblGrid>
                <a:gridCol w="148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Wzrost użytkownika w mm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Nr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Oznaczenie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Wysokość siedziska krzesła ±10 mm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Wysokość blatu stolika ±10 mm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800 ÷ 950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0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biały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210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400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930 ÷ 1160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1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pomarańczowy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260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460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1080 ÷ 1210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2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fioletowy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310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EE8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530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EE8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1190 ÷ 1420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3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żółty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350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590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1330 ÷ 1590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4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Candara"/>
                        </a:rPr>
                        <a:t>czerwony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380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Candara"/>
                        </a:rPr>
                        <a:t>640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1460 ÷ 1765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5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zielony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430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710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1590 ÷ 1880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6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niebieski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460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760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1740 ÷ 2070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8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7</a:t>
                      </a:r>
                      <a:endParaRPr lang="pl-PL" sz="1600" b="1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8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brązowy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8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>
                          <a:solidFill>
                            <a:srgbClr val="FFFFFF"/>
                          </a:solidFill>
                          <a:latin typeface="Candara"/>
                        </a:rPr>
                        <a:t>510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71640" marR="71640">
                    <a:solidFill>
                      <a:srgbClr val="8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rgbClr val="FFFFFF"/>
                          </a:solidFill>
                          <a:latin typeface="Candara"/>
                        </a:rPr>
                        <a:t>820</a:t>
                      </a: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71640" marR="71640">
                    <a:solidFill>
                      <a:srgbClr val="8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ymbol zastępczy zawartości 1"/>
          <p:cNvPicPr/>
          <p:nvPr/>
        </p:nvPicPr>
        <p:blipFill>
          <a:blip r:embed="rId2"/>
          <a:stretch/>
        </p:blipFill>
        <p:spPr>
          <a:xfrm>
            <a:off x="1099803" y="334813"/>
            <a:ext cx="3875009" cy="5734913"/>
          </a:xfrm>
          <a:prstGeom prst="rect">
            <a:avLst/>
          </a:prstGeom>
          <a:ln>
            <a:noFill/>
          </a:ln>
        </p:spPr>
      </p:pic>
      <p:pic>
        <p:nvPicPr>
          <p:cNvPr id="426" name="Picture 2"/>
          <p:cNvPicPr/>
          <p:nvPr/>
        </p:nvPicPr>
        <p:blipFill>
          <a:blip r:embed="rId3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pic>
        <p:nvPicPr>
          <p:cNvPr id="427" name="Obraz 15"/>
          <p:cNvPicPr/>
          <p:nvPr/>
        </p:nvPicPr>
        <p:blipFill>
          <a:blip r:embed="rId4"/>
          <a:stretch/>
        </p:blipFill>
        <p:spPr>
          <a:xfrm>
            <a:off x="4974812" y="419921"/>
            <a:ext cx="3832231" cy="564980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B31F1F-B596-F4AD-0E33-3C7614737C41}"/>
              </a:ext>
            </a:extLst>
          </p:cNvPr>
          <p:cNvSpPr txBox="1"/>
          <p:nvPr/>
        </p:nvSpPr>
        <p:spPr>
          <a:xfrm>
            <a:off x="281448" y="2383294"/>
            <a:ext cx="82885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Art. 4. ust. 1 Do zakresu działania Państwowej Inspekcji Sanitarnej </a:t>
            </a:r>
            <a:br>
              <a:rPr lang="pl-PL" b="1" dirty="0"/>
            </a:br>
            <a:r>
              <a:rPr lang="pl-PL" dirty="0"/>
              <a:t>w dziedzinie bieżącego nadzoru sanitarnego </a:t>
            </a:r>
            <a:r>
              <a:rPr lang="pl-PL" b="1" dirty="0"/>
              <a:t>należy kontrola przestrzegania </a:t>
            </a:r>
            <a:r>
              <a:rPr lang="pl-PL" dirty="0"/>
              <a:t>przepisów określających wymagania higieniczne i zdrowotne, w szczególności dotyczących:</a:t>
            </a:r>
          </a:p>
          <a:p>
            <a:endParaRPr lang="pl-PL" dirty="0"/>
          </a:p>
          <a:p>
            <a:pPr algn="just"/>
            <a:r>
              <a:rPr lang="pl-PL" dirty="0"/>
              <a:t>6) higieny pomieszczeń i </a:t>
            </a:r>
            <a:r>
              <a:rPr lang="pl-PL" b="1" dirty="0"/>
              <a:t>wymagań w stosunku do sprzętu używanego </a:t>
            </a:r>
            <a:br>
              <a:rPr lang="pl-PL" b="1" dirty="0"/>
            </a:br>
            <a:r>
              <a:rPr lang="pl-PL" b="1" dirty="0"/>
              <a:t>w szkołach  i innych placówkach oświatowo-wychowawczych</a:t>
            </a:r>
            <a:r>
              <a:rPr lang="pl-PL" dirty="0"/>
              <a:t>, szkołach wyższych oraz  w ośrodkach wypoczynku;</a:t>
            </a:r>
          </a:p>
          <a:p>
            <a:endParaRPr lang="pl-PL" dirty="0"/>
          </a:p>
          <a:p>
            <a:r>
              <a:rPr lang="pl-PL" dirty="0"/>
              <a:t>7) higieny procesów nauczania.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B147C1-FCFB-61C3-58BE-2D97A58E8009}"/>
              </a:ext>
            </a:extLst>
          </p:cNvPr>
          <p:cNvSpPr txBox="1"/>
          <p:nvPr/>
        </p:nvSpPr>
        <p:spPr>
          <a:xfrm>
            <a:off x="1369142" y="1335385"/>
            <a:ext cx="6113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U S T A W A   z dnia 14 marca 1985 r.</a:t>
            </a:r>
          </a:p>
          <a:p>
            <a:pPr algn="ctr"/>
            <a:r>
              <a:rPr lang="pl-PL" b="1" dirty="0"/>
              <a:t>o Państwowej Inspekcji Sanitarnej</a:t>
            </a:r>
          </a:p>
        </p:txBody>
      </p:sp>
    </p:spTree>
    <p:extLst>
      <p:ext uri="{BB962C8B-B14F-4D97-AF65-F5344CB8AC3E}">
        <p14:creationId xmlns:p14="http://schemas.microsoft.com/office/powerpoint/2010/main" val="160691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icture 2"/>
          <p:cNvPicPr/>
          <p:nvPr/>
        </p:nvPicPr>
        <p:blipFill>
          <a:blip r:embed="rId2"/>
          <a:stretch/>
        </p:blipFill>
        <p:spPr>
          <a:xfrm>
            <a:off x="179640" y="183240"/>
            <a:ext cx="1077480" cy="1068840"/>
          </a:xfrm>
          <a:prstGeom prst="rect">
            <a:avLst/>
          </a:prstGeom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B31F1F-B596-F4AD-0E33-3C7614737C41}"/>
              </a:ext>
            </a:extLst>
          </p:cNvPr>
          <p:cNvSpPr txBox="1"/>
          <p:nvPr/>
        </p:nvSpPr>
        <p:spPr>
          <a:xfrm>
            <a:off x="328697" y="1443841"/>
            <a:ext cx="85366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Podczas oceny dostosowania mebli edukacyjnych do zasad ergonomii weryfikacji podlega wyposażenie placówek w meble edukacyjne posiadające atesty </a:t>
            </a:r>
            <a:br>
              <a:rPr lang="pl-PL" dirty="0"/>
            </a:br>
            <a:r>
              <a:rPr lang="pl-PL" dirty="0"/>
              <a:t>i certyfikaty zgodności z Polskimi Normami (dotyczy to mebli zakupionych po 1997 roku) oraz dostosowanie wszystkich mebli do wysokości uczniów zgodnie </a:t>
            </a:r>
            <a:br>
              <a:rPr lang="pl-PL" dirty="0"/>
            </a:br>
            <a:r>
              <a:rPr lang="pl-PL" dirty="0"/>
              <a:t>z zasadami ergonomii:</a:t>
            </a:r>
          </a:p>
          <a:p>
            <a:pPr algn="just"/>
            <a:r>
              <a:rPr lang="pl-PL" dirty="0"/>
              <a:t>1) </a:t>
            </a:r>
            <a:r>
              <a:rPr lang="pl-PL" b="1" dirty="0"/>
              <a:t>meble i sprzęt zakupione po 1997 roku powinny posiadać atesty </a:t>
            </a:r>
            <a:br>
              <a:rPr lang="pl-PL" b="1" dirty="0"/>
            </a:br>
            <a:r>
              <a:rPr lang="pl-PL" b="1" dirty="0"/>
              <a:t>i certyfikaty </a:t>
            </a:r>
            <a:r>
              <a:rPr lang="pl-PL" dirty="0"/>
              <a:t>zgodności z Polską Normą (PN);</a:t>
            </a:r>
          </a:p>
          <a:p>
            <a:pPr algn="just"/>
            <a:r>
              <a:rPr lang="pl-PL" dirty="0"/>
              <a:t>2) </a:t>
            </a:r>
            <a:r>
              <a:rPr lang="pl-PL" b="1" dirty="0"/>
              <a:t>każdy uczeń/wychowanek powinien mieć zmierzoną wysokość ciała </a:t>
            </a:r>
            <a:r>
              <a:rPr lang="pl-PL" dirty="0"/>
              <a:t>lub podkolanową (odległość od podłogi do zgięcia podkolanowego wykonane </a:t>
            </a:r>
            <a:br>
              <a:rPr lang="pl-PL" dirty="0"/>
            </a:br>
            <a:r>
              <a:rPr lang="pl-PL" dirty="0"/>
              <a:t>w pozycji siedzącej), na podstawie której określa się rozmiar mebli dostosowany do danego ucznia;</a:t>
            </a:r>
          </a:p>
          <a:p>
            <a:pPr algn="just"/>
            <a:r>
              <a:rPr lang="pl-PL" dirty="0"/>
              <a:t>3) </a:t>
            </a:r>
            <a:r>
              <a:rPr lang="pl-PL" b="1" dirty="0"/>
              <a:t>w dzienniku klasowym lub innym dokumencie przy nazwisku ucznia/wychowanka</a:t>
            </a:r>
            <a:r>
              <a:rPr lang="pl-PL" dirty="0"/>
              <a:t> powinien być dokonany wpis zawierający rozmiar mebli przeznaczonych dla danej osoby zgodnie z PN;</a:t>
            </a:r>
          </a:p>
        </p:txBody>
      </p:sp>
      <p:sp>
        <p:nvSpPr>
          <p:cNvPr id="4" name="TextShape 9">
            <a:extLst>
              <a:ext uri="{FF2B5EF4-FFF2-40B4-BE49-F238E27FC236}">
                <a16:creationId xmlns:a16="http://schemas.microsoft.com/office/drawing/2014/main" id="{AEAFB34E-B12C-2B62-13F4-1BD7084530CA}"/>
              </a:ext>
            </a:extLst>
          </p:cNvPr>
          <p:cNvSpPr txBox="1"/>
          <p:nvPr/>
        </p:nvSpPr>
        <p:spPr>
          <a:xfrm>
            <a:off x="1613380" y="552964"/>
            <a:ext cx="6321252" cy="6991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solidFill>
                  <a:srgbClr val="000000"/>
                </a:solidFill>
                <a:latin typeface="Candara"/>
              </a:rPr>
              <a:t>Ocena dostosowania mebli edukacyjnych do zasad ergonomii</a:t>
            </a:r>
            <a:endParaRPr lang="pl-PL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1136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2635</TotalTime>
  <Words>1554</Words>
  <Application>Microsoft Office PowerPoint</Application>
  <PresentationFormat>Pokaz na ekranie (4:3)</PresentationFormat>
  <Paragraphs>249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Candara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Uwagi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Elżbieta Kuras</dc:creator>
  <dc:description/>
  <cp:lastModifiedBy>WSSE Kraków - Magdalena Dro�dzik</cp:lastModifiedBy>
  <cp:revision>172</cp:revision>
  <cp:lastPrinted>2022-09-30T10:42:42Z</cp:lastPrinted>
  <dcterms:created xsi:type="dcterms:W3CDTF">2015-04-17T07:45:06Z</dcterms:created>
  <dcterms:modified xsi:type="dcterms:W3CDTF">2022-10-03T08:11:46Z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38</vt:i4>
  </property>
</Properties>
</file>