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86" r:id="rId2"/>
    <p:sldId id="329" r:id="rId3"/>
    <p:sldId id="369" r:id="rId4"/>
    <p:sldId id="342" r:id="rId5"/>
    <p:sldId id="361" r:id="rId6"/>
    <p:sldId id="355" r:id="rId7"/>
    <p:sldId id="385" r:id="rId8"/>
    <p:sldId id="371" r:id="rId9"/>
    <p:sldId id="372" r:id="rId10"/>
    <p:sldId id="382" r:id="rId11"/>
    <p:sldId id="370" r:id="rId12"/>
    <p:sldId id="373" r:id="rId13"/>
    <p:sldId id="374" r:id="rId14"/>
    <p:sldId id="375" r:id="rId15"/>
    <p:sldId id="376" r:id="rId16"/>
    <p:sldId id="377" r:id="rId17"/>
    <p:sldId id="378" r:id="rId18"/>
    <p:sldId id="379" r:id="rId19"/>
    <p:sldId id="380" r:id="rId20"/>
    <p:sldId id="381" r:id="rId21"/>
    <p:sldId id="366" r:id="rId22"/>
    <p:sldId id="340"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bez tytułu" id="{629D7D17-C201-4D48-9484-BB9B6A690AC0}">
          <p14:sldIdLst>
            <p14:sldId id="386"/>
            <p14:sldId id="329"/>
            <p14:sldId id="369"/>
            <p14:sldId id="342"/>
            <p14:sldId id="361"/>
            <p14:sldId id="355"/>
            <p14:sldId id="385"/>
            <p14:sldId id="371"/>
            <p14:sldId id="372"/>
            <p14:sldId id="382"/>
            <p14:sldId id="370"/>
            <p14:sldId id="373"/>
            <p14:sldId id="374"/>
            <p14:sldId id="375"/>
            <p14:sldId id="376"/>
            <p14:sldId id="377"/>
            <p14:sldId id="378"/>
            <p14:sldId id="379"/>
            <p14:sldId id="380"/>
            <p14:sldId id="381"/>
            <p14:sldId id="366"/>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660"/>
  </p:normalViewPr>
  <p:slideViewPr>
    <p:cSldViewPr snapToGrid="0">
      <p:cViewPr varScale="1">
        <p:scale>
          <a:sx n="108" d="100"/>
          <a:sy n="108" d="100"/>
        </p:scale>
        <p:origin x="7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E44DF-8201-4A1F-A466-74B463F59FF6}" type="datetimeFigureOut">
              <a:rPr lang="pl-PL" smtClean="0"/>
              <a:t>04.10.2022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BD4EE-12BF-4F44-A8F9-2B8621E35F48}" type="slidenum">
              <a:rPr lang="pl-PL" smtClean="0"/>
              <a:t>‹#›</a:t>
            </a:fld>
            <a:endParaRPr lang="pl-PL"/>
          </a:p>
        </p:txBody>
      </p:sp>
    </p:spTree>
    <p:extLst>
      <p:ext uri="{BB962C8B-B14F-4D97-AF65-F5344CB8AC3E}">
        <p14:creationId xmlns:p14="http://schemas.microsoft.com/office/powerpoint/2010/main" val="255314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D3BD4EE-12BF-4F44-A8F9-2B8621E35F48}" type="slidenum">
              <a:rPr lang="pl-PL" smtClean="0"/>
              <a:t>2</a:t>
            </a:fld>
            <a:endParaRPr lang="pl-PL"/>
          </a:p>
        </p:txBody>
      </p:sp>
    </p:spTree>
    <p:extLst>
      <p:ext uri="{BB962C8B-B14F-4D97-AF65-F5344CB8AC3E}">
        <p14:creationId xmlns:p14="http://schemas.microsoft.com/office/powerpoint/2010/main" val="225314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D3BD4EE-12BF-4F44-A8F9-2B8621E35F48}" type="slidenum">
              <a:rPr lang="pl-PL" smtClean="0"/>
              <a:t>4</a:t>
            </a:fld>
            <a:endParaRPr lang="pl-PL"/>
          </a:p>
        </p:txBody>
      </p:sp>
    </p:spTree>
    <p:extLst>
      <p:ext uri="{BB962C8B-B14F-4D97-AF65-F5344CB8AC3E}">
        <p14:creationId xmlns:p14="http://schemas.microsoft.com/office/powerpoint/2010/main" val="159904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D3BD4EE-12BF-4F44-A8F9-2B8621E35F48}" type="slidenum">
              <a:rPr lang="pl-PL" smtClean="0"/>
              <a:t>7</a:t>
            </a:fld>
            <a:endParaRPr lang="pl-PL"/>
          </a:p>
        </p:txBody>
      </p:sp>
    </p:spTree>
    <p:extLst>
      <p:ext uri="{BB962C8B-B14F-4D97-AF65-F5344CB8AC3E}">
        <p14:creationId xmlns:p14="http://schemas.microsoft.com/office/powerpoint/2010/main" val="91011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D3BD4EE-12BF-4F44-A8F9-2B8621E35F48}" type="slidenum">
              <a:rPr lang="pl-PL" smtClean="0"/>
              <a:t>9</a:t>
            </a:fld>
            <a:endParaRPr lang="pl-PL"/>
          </a:p>
        </p:txBody>
      </p:sp>
    </p:spTree>
    <p:extLst>
      <p:ext uri="{BB962C8B-B14F-4D97-AF65-F5344CB8AC3E}">
        <p14:creationId xmlns:p14="http://schemas.microsoft.com/office/powerpoint/2010/main" val="323924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D3BD4EE-12BF-4F44-A8F9-2B8621E35F48}" type="slidenum">
              <a:rPr lang="pl-PL" smtClean="0"/>
              <a:t>11</a:t>
            </a:fld>
            <a:endParaRPr lang="pl-PL"/>
          </a:p>
        </p:txBody>
      </p:sp>
    </p:spTree>
    <p:extLst>
      <p:ext uri="{BB962C8B-B14F-4D97-AF65-F5344CB8AC3E}">
        <p14:creationId xmlns:p14="http://schemas.microsoft.com/office/powerpoint/2010/main" val="119237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D3BD4EE-12BF-4F44-A8F9-2B8621E35F48}" type="slidenum">
              <a:rPr lang="pl-PL" smtClean="0"/>
              <a:t>15</a:t>
            </a:fld>
            <a:endParaRPr lang="pl-PL"/>
          </a:p>
        </p:txBody>
      </p:sp>
    </p:spTree>
    <p:extLst>
      <p:ext uri="{BB962C8B-B14F-4D97-AF65-F5344CB8AC3E}">
        <p14:creationId xmlns:p14="http://schemas.microsoft.com/office/powerpoint/2010/main" val="252905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DD9736-2069-890F-B1CE-859295F46621}"/>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77428F1-C2B4-2840-A396-BD98FFED0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58DFC51-6641-2ED8-08C3-3C3335686C8A}"/>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5" name="Symbol zastępczy stopki 4">
            <a:extLst>
              <a:ext uri="{FF2B5EF4-FFF2-40B4-BE49-F238E27FC236}">
                <a16:creationId xmlns:a16="http://schemas.microsoft.com/office/drawing/2014/main" id="{6E1B73FB-4AA7-4D78-FA3A-129D3331A8F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BF46625-F435-447D-6DC4-D7ED04B29803}"/>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293863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C339FF-42A3-AB56-799C-0EFE2F7E679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78CE2C0-E1F3-F7EE-5938-6D37A4A322F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121211E-3E84-6062-A7BE-438795FC4E0E}"/>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5" name="Symbol zastępczy stopki 4">
            <a:extLst>
              <a:ext uri="{FF2B5EF4-FFF2-40B4-BE49-F238E27FC236}">
                <a16:creationId xmlns:a16="http://schemas.microsoft.com/office/drawing/2014/main" id="{A34F7DDC-0665-B667-5D01-E78B38B5A88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01D58EB-63B0-3465-593A-B1D5BFB726AC}"/>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3798872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01917F1-32FB-AC42-0F5B-6DF3E1F9E88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70874C9-95A1-C675-79ED-FD77EF22036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B3DC96B-9472-F940-D9A5-2A21419209D2}"/>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5" name="Symbol zastępczy stopki 4">
            <a:extLst>
              <a:ext uri="{FF2B5EF4-FFF2-40B4-BE49-F238E27FC236}">
                <a16:creationId xmlns:a16="http://schemas.microsoft.com/office/drawing/2014/main" id="{F8D99D43-5D4F-F056-914E-D310FE416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CBD1480-B965-1BBC-DF4C-8C412DA9ECBC}"/>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220030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EA3DC9-E3BE-D8D3-5D05-1B3BC6E6DAC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0653E39-58AF-145B-80D3-FF8F1E33434C}"/>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83ACB77-5246-2C4A-C535-79E5C7864946}"/>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5" name="Symbol zastępczy stopki 4">
            <a:extLst>
              <a:ext uri="{FF2B5EF4-FFF2-40B4-BE49-F238E27FC236}">
                <a16:creationId xmlns:a16="http://schemas.microsoft.com/office/drawing/2014/main" id="{CF2EC2B7-E920-EAB3-E1E4-4229E2A3F78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7FA0726-4186-F357-5DE9-38753F0F27D2}"/>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276289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A39BE4-D7FF-5CC8-B475-A5BA7041E69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11D4723-D0A8-4CB6-FAB9-56C673F7B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9A70872-A643-12D1-E7A2-32CB5E178263}"/>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5" name="Symbol zastępczy stopki 4">
            <a:extLst>
              <a:ext uri="{FF2B5EF4-FFF2-40B4-BE49-F238E27FC236}">
                <a16:creationId xmlns:a16="http://schemas.microsoft.com/office/drawing/2014/main" id="{96C8D86B-65BE-9CFC-0190-B744F9924D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C134DA3-43AA-8696-B13A-517647818EB9}"/>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79830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9F0B53-57C6-5A1A-E34A-041ABAC68F7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53ED71A6-3201-B1D9-B311-162CA5E0566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9679F5A-7331-FE37-A2D7-5A7B88262D5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A283C4A-CD3D-CB1A-059C-CA1E4C8EFEAB}"/>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6" name="Symbol zastępczy stopki 5">
            <a:extLst>
              <a:ext uri="{FF2B5EF4-FFF2-40B4-BE49-F238E27FC236}">
                <a16:creationId xmlns:a16="http://schemas.microsoft.com/office/drawing/2014/main" id="{7B4BC43D-0A19-212B-D6BE-713F4668805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18D778B-EC6D-2FC1-BC03-27A48E64E614}"/>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327899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636E86-BE0E-1D02-DA4E-F8977EE2A74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AD7410A-BF8A-4811-81AF-48B985BDA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709CA0DF-C284-5183-22EB-EAAFAF0175B0}"/>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8B6F1A1-18C8-69C1-5B3D-312A3F7A4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A96C7D9-9459-5617-400F-124A5927A16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E2C58111-F70F-82A3-A728-E7314153A839}"/>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8" name="Symbol zastępczy stopki 7">
            <a:extLst>
              <a:ext uri="{FF2B5EF4-FFF2-40B4-BE49-F238E27FC236}">
                <a16:creationId xmlns:a16="http://schemas.microsoft.com/office/drawing/2014/main" id="{61A7E3E1-08BE-7FED-D5B5-97C32201BF0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88D4121-BE14-01CD-2129-34CAE5E704C3}"/>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176475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FC9AFA-F261-F7CF-382F-DDEEAF5701E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F5FF56A-C886-9F68-FC63-D6692E40F84E}"/>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4" name="Symbol zastępczy stopki 3">
            <a:extLst>
              <a:ext uri="{FF2B5EF4-FFF2-40B4-BE49-F238E27FC236}">
                <a16:creationId xmlns:a16="http://schemas.microsoft.com/office/drawing/2014/main" id="{B6F7D45A-D6D7-AB4C-3BDB-05C2948C145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B797992-28B6-7FFC-8109-4B2A27086B92}"/>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62670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8D391BD-9B8B-1FE5-4F2A-C2E674990E6E}"/>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3" name="Symbol zastępczy stopki 2">
            <a:extLst>
              <a:ext uri="{FF2B5EF4-FFF2-40B4-BE49-F238E27FC236}">
                <a16:creationId xmlns:a16="http://schemas.microsoft.com/office/drawing/2014/main" id="{FE26C8BA-45B6-9EDC-9412-E7441F5B67F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3E98D60-4996-181D-B8AE-5E5E2B97E920}"/>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114498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9BEEB1-B297-A186-BB1D-E9A0847445D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5867078-1958-93CB-BD2D-01392324D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C224F37-49CE-59BC-4F81-F98C77933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1C8829E-80B2-B3FD-2525-7A05E26DA7F2}"/>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6" name="Symbol zastępczy stopki 5">
            <a:extLst>
              <a:ext uri="{FF2B5EF4-FFF2-40B4-BE49-F238E27FC236}">
                <a16:creationId xmlns:a16="http://schemas.microsoft.com/office/drawing/2014/main" id="{2C71D225-4BA7-A2EB-BF57-729C3E2CA1D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D1BA995-F1FE-E0B8-4AD3-1D608A0E69F7}"/>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288700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239C34-B660-67DE-A5B7-8CC9E56C4AB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E2EB92DD-21E6-4474-80F4-C8DD4013B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AC7A9BB-433B-6FCE-7A36-368FCF053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4155506-29E2-B723-DB07-2E77D689731E}"/>
              </a:ext>
            </a:extLst>
          </p:cNvPr>
          <p:cNvSpPr>
            <a:spLocks noGrp="1"/>
          </p:cNvSpPr>
          <p:nvPr>
            <p:ph type="dt" sz="half" idx="10"/>
          </p:nvPr>
        </p:nvSpPr>
        <p:spPr/>
        <p:txBody>
          <a:bodyPr/>
          <a:lstStyle/>
          <a:p>
            <a:fld id="{81234981-C356-4EA6-B9DD-D9D9BA77B3C1}" type="datetimeFigureOut">
              <a:rPr lang="pl-PL" smtClean="0"/>
              <a:t>04.10.2022</a:t>
            </a:fld>
            <a:endParaRPr lang="pl-PL"/>
          </a:p>
        </p:txBody>
      </p:sp>
      <p:sp>
        <p:nvSpPr>
          <p:cNvPr id="6" name="Symbol zastępczy stopki 5">
            <a:extLst>
              <a:ext uri="{FF2B5EF4-FFF2-40B4-BE49-F238E27FC236}">
                <a16:creationId xmlns:a16="http://schemas.microsoft.com/office/drawing/2014/main" id="{8F45E293-60D9-C9CE-35E7-99B2AEDFB90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B780FCC-686F-FDF7-0B7A-F75FB3D6AE59}"/>
              </a:ext>
            </a:extLst>
          </p:cNvPr>
          <p:cNvSpPr>
            <a:spLocks noGrp="1"/>
          </p:cNvSpPr>
          <p:nvPr>
            <p:ph type="sldNum" sz="quarter" idx="12"/>
          </p:nvPr>
        </p:nvSpPr>
        <p:spPr/>
        <p:txBody>
          <a:bodyPr/>
          <a:lstStyle/>
          <a:p>
            <a:fld id="{D23D5BB9-CEA5-4225-8222-53E5AD5CE141}" type="slidenum">
              <a:rPr lang="pl-PL" smtClean="0"/>
              <a:t>‹#›</a:t>
            </a:fld>
            <a:endParaRPr lang="pl-PL"/>
          </a:p>
        </p:txBody>
      </p:sp>
    </p:spTree>
    <p:extLst>
      <p:ext uri="{BB962C8B-B14F-4D97-AF65-F5344CB8AC3E}">
        <p14:creationId xmlns:p14="http://schemas.microsoft.com/office/powerpoint/2010/main" val="15025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C0109A4B-1A06-C30A-ECF8-86A6A5812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0CD4A5F-4D2C-B209-74C7-D9B61CE39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27DDB1C-B855-12D6-70CE-B8670402F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34981-C356-4EA6-B9DD-D9D9BA77B3C1}" type="datetimeFigureOut">
              <a:rPr lang="pl-PL" smtClean="0"/>
              <a:t>04.10.2022</a:t>
            </a:fld>
            <a:endParaRPr lang="pl-PL"/>
          </a:p>
        </p:txBody>
      </p:sp>
      <p:sp>
        <p:nvSpPr>
          <p:cNvPr id="5" name="Symbol zastępczy stopki 4">
            <a:extLst>
              <a:ext uri="{FF2B5EF4-FFF2-40B4-BE49-F238E27FC236}">
                <a16:creationId xmlns:a16="http://schemas.microsoft.com/office/drawing/2014/main" id="{A6A5735D-A6B3-B463-7008-4BF025BFA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2EB0264-9E09-E316-6E62-8CD790158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D5BB9-CEA5-4225-8222-53E5AD5CE141}" type="slidenum">
              <a:rPr lang="pl-PL" smtClean="0"/>
              <a:t>‹#›</a:t>
            </a:fld>
            <a:endParaRPr lang="pl-PL"/>
          </a:p>
        </p:txBody>
      </p:sp>
    </p:spTree>
    <p:extLst>
      <p:ext uri="{BB962C8B-B14F-4D97-AF65-F5344CB8AC3E}">
        <p14:creationId xmlns:p14="http://schemas.microsoft.com/office/powerpoint/2010/main" val="3022204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4CC411-A01D-B6BE-607C-705C762CE925}"/>
              </a:ext>
            </a:extLst>
          </p:cNvPr>
          <p:cNvSpPr>
            <a:spLocks noGrp="1"/>
          </p:cNvSpPr>
          <p:nvPr>
            <p:ph type="title"/>
          </p:nvPr>
        </p:nvSpPr>
        <p:spPr>
          <a:xfrm>
            <a:off x="839788" y="956603"/>
            <a:ext cx="10515600" cy="5598942"/>
          </a:xfrm>
        </p:spPr>
        <p:txBody>
          <a:bodyPr>
            <a:normAutofit/>
          </a:bodyPr>
          <a:lstStyle/>
          <a:p>
            <a:pPr algn="r">
              <a:lnSpc>
                <a:spcPct val="100000"/>
              </a:lnSpc>
            </a:pPr>
            <a:br>
              <a:rPr lang="pl-PL" sz="3600" b="1" dirty="0"/>
            </a:br>
            <a:br>
              <a:rPr lang="pl-PL" sz="3600" b="1" dirty="0"/>
            </a:br>
            <a:br>
              <a:rPr lang="pl-PL" sz="3600" b="1" dirty="0"/>
            </a:br>
            <a:r>
              <a:rPr lang="pl-PL" sz="3600" b="1" dirty="0"/>
              <a:t>Wpływ aktywności fizycznej na prawidłową postawę ciała</a:t>
            </a:r>
            <a:br>
              <a:rPr lang="pl-PL" sz="3600" b="1" dirty="0"/>
            </a:br>
            <a:br>
              <a:rPr lang="pl-PL" sz="3600" b="1" dirty="0"/>
            </a:br>
            <a:br>
              <a:rPr lang="pl-PL" sz="2000" b="1" dirty="0"/>
            </a:br>
            <a:br>
              <a:rPr lang="pl-PL" sz="2000" b="1" dirty="0"/>
            </a:br>
            <a:r>
              <a:rPr lang="pl-PL" sz="2000" b="1" dirty="0"/>
              <a:t>Dr Urszula Pasiut </a:t>
            </a:r>
            <a:br>
              <a:rPr lang="pl-PL" sz="1400" b="1" dirty="0"/>
            </a:br>
            <a:r>
              <a:rPr lang="pl-PL" sz="1400" b="1" dirty="0"/>
              <a:t>Zakład Odnowy Biologicznej i Korekcji Wad Postawy</a:t>
            </a:r>
            <a:br>
              <a:rPr lang="pl-PL" sz="1400" b="1" dirty="0"/>
            </a:br>
            <a:r>
              <a:rPr lang="pl-PL" sz="1400" b="1" dirty="0"/>
              <a:t>Instytut Nauk Biomedycznych </a:t>
            </a:r>
            <a:br>
              <a:rPr lang="pl-PL" sz="2000" b="1" dirty="0"/>
            </a:br>
            <a:endParaRPr lang="pl-PL" sz="2000" b="1" dirty="0"/>
          </a:p>
        </p:txBody>
      </p:sp>
      <p:pic>
        <p:nvPicPr>
          <p:cNvPr id="11" name="Obraz 10">
            <a:extLst>
              <a:ext uri="{FF2B5EF4-FFF2-40B4-BE49-F238E27FC236}">
                <a16:creationId xmlns:a16="http://schemas.microsoft.com/office/drawing/2014/main" id="{636828FB-60DC-C498-F341-B1CE30D10118}"/>
              </a:ext>
            </a:extLst>
          </p:cNvPr>
          <p:cNvPicPr>
            <a:picLocks noChangeAspect="1"/>
          </p:cNvPicPr>
          <p:nvPr/>
        </p:nvPicPr>
        <p:blipFill rotWithShape="1">
          <a:blip r:embed="rId2">
            <a:extLst>
              <a:ext uri="{28A0092B-C50C-407E-A947-70E740481C1C}">
                <a14:useLocalDpi xmlns:a14="http://schemas.microsoft.com/office/drawing/2010/main" val="0"/>
              </a:ext>
            </a:extLst>
          </a:blip>
          <a:srcRect l="18342"/>
          <a:stretch/>
        </p:blipFill>
        <p:spPr>
          <a:xfrm>
            <a:off x="6569612" y="5234647"/>
            <a:ext cx="4937761" cy="1333500"/>
          </a:xfrm>
          <a:prstGeom prst="rect">
            <a:avLst/>
          </a:prstGeom>
        </p:spPr>
      </p:pic>
    </p:spTree>
    <p:extLst>
      <p:ext uri="{BB962C8B-B14F-4D97-AF65-F5344CB8AC3E}">
        <p14:creationId xmlns:p14="http://schemas.microsoft.com/office/powerpoint/2010/main" val="9697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DF5FE9-5D37-2DF7-4D88-57E6FF2F1A06}"/>
              </a:ext>
            </a:extLst>
          </p:cNvPr>
          <p:cNvSpPr>
            <a:spLocks noGrp="1"/>
          </p:cNvSpPr>
          <p:nvPr>
            <p:ph type="title"/>
          </p:nvPr>
        </p:nvSpPr>
        <p:spPr>
          <a:xfrm>
            <a:off x="1057275" y="281354"/>
            <a:ext cx="6665888" cy="6457071"/>
          </a:xfrm>
        </p:spPr>
        <p:txBody>
          <a:bodyPr>
            <a:normAutofit fontScale="90000"/>
          </a:bodyPr>
          <a:lstStyle/>
          <a:p>
            <a:pPr>
              <a:lnSpc>
                <a:spcPct val="100000"/>
              </a:lnSpc>
            </a:pPr>
            <a:br>
              <a:rPr lang="pl-PL" sz="1800" b="1" dirty="0"/>
            </a:br>
            <a:br>
              <a:rPr lang="pl-PL" sz="1800" b="1" dirty="0"/>
            </a:br>
            <a:br>
              <a:rPr lang="pl-PL" sz="1800" b="1" dirty="0"/>
            </a:br>
            <a:r>
              <a:rPr lang="pl-PL" sz="1800" b="1" dirty="0"/>
              <a:t>Fizjologiczne podstawy ruchu korekcyjnego to stworzenie czynnej stabilizacji segmentów po uprzednim uzyskaniu ich prawidłowego ułożenia w ramach optymalnego zrównoważenia  ogólnego – bowiem prawidłowy układ segmentów warunkuje w  ćwiczeniach korekcyjnych właściwy wpływ na układ kostny stawowy, mięśniowy nerwowy.</a:t>
            </a:r>
            <a:br>
              <a:rPr lang="pl-PL" sz="1800" b="1" dirty="0"/>
            </a:br>
            <a:br>
              <a:rPr lang="pl-PL" sz="1800" b="1" dirty="0"/>
            </a:br>
            <a:r>
              <a:rPr lang="pl-PL" sz="1800" b="1" dirty="0"/>
              <a:t>Zdolność do przyjmowania i utrzymywania  postawy  prawidłowej jest warunkiem koniecznym  do  prozdrowotnej aktywności fizycznej oraz  podejmowania ćwiczeń gimnastycznych  kształtujących prawidłową postawę ciała  </a:t>
            </a:r>
            <a:br>
              <a:rPr lang="pl-PL" sz="1800" b="1" dirty="0"/>
            </a:br>
            <a:r>
              <a:rPr lang="pl-PL" sz="1800" b="1" dirty="0"/>
              <a:t>- </a:t>
            </a:r>
            <a:r>
              <a:rPr lang="pl-PL" sz="1600" b="1" dirty="0"/>
              <a:t>w płaszczyźnie strzałkowej  - </a:t>
            </a:r>
            <a:r>
              <a:rPr lang="pl-PL" sz="1600" dirty="0"/>
              <a:t>sylwetka zrównoważona w wymiarze przednio-tylnym:</a:t>
            </a:r>
            <a:br>
              <a:rPr lang="pl-PL" sz="1600" dirty="0"/>
            </a:br>
            <a:r>
              <a:rPr lang="pl-PL" sz="1600" dirty="0"/>
              <a:t>- pion zrzutowany z wyrostka sutkowatego kości skroniowej, przebiega  przez </a:t>
            </a:r>
            <a:br>
              <a:rPr lang="pl-PL" sz="1600" dirty="0"/>
            </a:br>
            <a:r>
              <a:rPr lang="pl-PL" sz="1600" dirty="0"/>
              <a:t>środek stawu barkowego, szczyt krętarza wielkiego kości udowej, nieco do przodu od linii środkowej stawu kolanowego i skokowego, padając na środek stępu.</a:t>
            </a:r>
            <a:br>
              <a:rPr lang="pl-PL" sz="1600" dirty="0"/>
            </a:br>
            <a:r>
              <a:rPr lang="pl-PL" sz="1600" dirty="0"/>
              <a:t>Kręgosłup posiada wygięcia fizjologiczne („w sam raz”)  o zaznaczonej lordozie szyjnej, oraz kifozie piersiowej i lordozie lędźwiowej głębokości fizjologicznej  - wydolnej. </a:t>
            </a:r>
            <a:br>
              <a:rPr lang="pl-PL" sz="1600" b="1" dirty="0"/>
            </a:br>
            <a:r>
              <a:rPr lang="pl-PL" sz="1600" b="1" dirty="0"/>
              <a:t>- w płaszczyźnie czołowej :</a:t>
            </a:r>
            <a:r>
              <a:rPr lang="pl-PL" sz="1600" dirty="0"/>
              <a:t>-sylwetka symetryczna,  zrównoważona w ramach przebiegu linii poziomych,  oraz pionowych, a linia kręgosłupa pokrywa się z linią osi środkowej ciała. </a:t>
            </a:r>
            <a:br>
              <a:rPr lang="pl-PL" sz="1600" dirty="0"/>
            </a:br>
            <a:br>
              <a:rPr lang="pl-PL" sz="1600" dirty="0"/>
            </a:br>
            <a:br>
              <a:rPr lang="pl-PL" sz="1600" b="1" dirty="0"/>
            </a:br>
            <a:br>
              <a:rPr lang="pl-PL" sz="1600" b="1" dirty="0"/>
            </a:br>
            <a:br>
              <a:rPr lang="pl-PL" sz="1600" b="1" dirty="0"/>
            </a:br>
            <a:br>
              <a:rPr lang="pl-PL" sz="1600" b="1" dirty="0"/>
            </a:br>
            <a:br>
              <a:rPr lang="pl-PL" sz="1600" b="1" dirty="0"/>
            </a:br>
            <a:br>
              <a:rPr lang="pl-PL" sz="1600" b="1" dirty="0"/>
            </a:br>
            <a:br>
              <a:rPr lang="pl-PL" sz="1600" b="1" dirty="0"/>
            </a:br>
            <a:br>
              <a:rPr lang="pl-PL" sz="1600" b="1" dirty="0"/>
            </a:br>
            <a:br>
              <a:rPr lang="pl-PL" sz="1600" b="1" dirty="0"/>
            </a:br>
            <a:br>
              <a:rPr lang="pl-PL" sz="1600" b="1" dirty="0"/>
            </a:br>
            <a:br>
              <a:rPr lang="pl-PL" sz="1600" b="1" dirty="0"/>
            </a:br>
            <a:endParaRPr lang="pl-PL" sz="1600" b="1" dirty="0"/>
          </a:p>
        </p:txBody>
      </p:sp>
      <p:pic>
        <p:nvPicPr>
          <p:cNvPr id="4" name="Symbol zastępczy zawartości 3">
            <a:extLst>
              <a:ext uri="{FF2B5EF4-FFF2-40B4-BE49-F238E27FC236}">
                <a16:creationId xmlns:a16="http://schemas.microsoft.com/office/drawing/2014/main" id="{07276416-77C5-890D-33F1-01322B4006CA}"/>
              </a:ext>
            </a:extLst>
          </p:cNvPr>
          <p:cNvPicPr>
            <a:picLocks noGrp="1" noChangeAspect="1"/>
          </p:cNvPicPr>
          <p:nvPr>
            <p:ph idx="1"/>
          </p:nvPr>
        </p:nvPicPr>
        <p:blipFill rotWithShape="1">
          <a:blip r:embed="rId2"/>
          <a:srcRect b="7440"/>
          <a:stretch/>
        </p:blipFill>
        <p:spPr>
          <a:xfrm>
            <a:off x="7723163" y="614363"/>
            <a:ext cx="3630636" cy="2814638"/>
          </a:xfrm>
          <a:prstGeom prst="rect">
            <a:avLst/>
          </a:prstGeom>
        </p:spPr>
      </p:pic>
      <p:pic>
        <p:nvPicPr>
          <p:cNvPr id="5" name="Obraz 4">
            <a:extLst>
              <a:ext uri="{FF2B5EF4-FFF2-40B4-BE49-F238E27FC236}">
                <a16:creationId xmlns:a16="http://schemas.microsoft.com/office/drawing/2014/main" id="{0AF1913D-8AB2-C030-1263-CFDF44A25F17}"/>
              </a:ext>
            </a:extLst>
          </p:cNvPr>
          <p:cNvPicPr>
            <a:picLocks noChangeAspect="1"/>
          </p:cNvPicPr>
          <p:nvPr/>
        </p:nvPicPr>
        <p:blipFill>
          <a:blip r:embed="rId3"/>
          <a:stretch>
            <a:fillRect/>
          </a:stretch>
        </p:blipFill>
        <p:spPr>
          <a:xfrm>
            <a:off x="7287491" y="4487593"/>
            <a:ext cx="4371109" cy="1983543"/>
          </a:xfrm>
          <a:prstGeom prst="rect">
            <a:avLst/>
          </a:prstGeom>
        </p:spPr>
      </p:pic>
      <p:pic>
        <p:nvPicPr>
          <p:cNvPr id="6" name="Obraz 5">
            <a:extLst>
              <a:ext uri="{FF2B5EF4-FFF2-40B4-BE49-F238E27FC236}">
                <a16:creationId xmlns:a16="http://schemas.microsoft.com/office/drawing/2014/main" id="{C60BDE6B-42C0-0FB1-5EAD-92A9FF12B2ED}"/>
              </a:ext>
            </a:extLst>
          </p:cNvPr>
          <p:cNvPicPr>
            <a:picLocks noChangeAspect="1"/>
          </p:cNvPicPr>
          <p:nvPr/>
        </p:nvPicPr>
        <p:blipFill rotWithShape="1">
          <a:blip r:embed="rId4">
            <a:extLst>
              <a:ext uri="{28A0092B-C50C-407E-A947-70E740481C1C}">
                <a14:useLocalDpi xmlns:a14="http://schemas.microsoft.com/office/drawing/2010/main" val="0"/>
              </a:ext>
            </a:extLst>
          </a:blip>
          <a:srcRect l="58929" t="6340" r="6548"/>
          <a:stretch/>
        </p:blipFill>
        <p:spPr bwMode="auto">
          <a:xfrm>
            <a:off x="0" y="492369"/>
            <a:ext cx="1057275" cy="3736732"/>
          </a:xfrm>
          <a:prstGeom prst="rect">
            <a:avLst/>
          </a:prstGeom>
          <a:noFill/>
        </p:spPr>
      </p:pic>
      <p:pic>
        <p:nvPicPr>
          <p:cNvPr id="10" name="Obraz 9">
            <a:extLst>
              <a:ext uri="{FF2B5EF4-FFF2-40B4-BE49-F238E27FC236}">
                <a16:creationId xmlns:a16="http://schemas.microsoft.com/office/drawing/2014/main" id="{959AD654-4617-82BA-B6C6-13408BBD82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275" y="4811150"/>
            <a:ext cx="4863905" cy="1927275"/>
          </a:xfrm>
          <a:prstGeom prst="rect">
            <a:avLst/>
          </a:prstGeom>
        </p:spPr>
      </p:pic>
    </p:spTree>
    <p:extLst>
      <p:ext uri="{BB962C8B-B14F-4D97-AF65-F5344CB8AC3E}">
        <p14:creationId xmlns:p14="http://schemas.microsoft.com/office/powerpoint/2010/main" val="75855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B735AE11-10C2-C626-B581-5F1263A78B33}"/>
              </a:ext>
            </a:extLst>
          </p:cNvPr>
          <p:cNvSpPr>
            <a:spLocks noGrp="1"/>
          </p:cNvSpPr>
          <p:nvPr>
            <p:ph type="body" idx="1"/>
          </p:nvPr>
        </p:nvSpPr>
        <p:spPr>
          <a:xfrm>
            <a:off x="300038" y="379829"/>
            <a:ext cx="4665857" cy="6306722"/>
          </a:xfrm>
        </p:spPr>
        <p:txBody>
          <a:bodyPr>
            <a:noAutofit/>
          </a:bodyPr>
          <a:lstStyle/>
          <a:p>
            <a:pPr marL="0" algn="ctr">
              <a:lnSpc>
                <a:spcPct val="120000"/>
              </a:lnSpc>
              <a:spcBef>
                <a:spcPts val="0"/>
              </a:spcBef>
            </a:pPr>
            <a:r>
              <a:rPr lang="pl-PL" sz="1800" dirty="0">
                <a:effectLst/>
                <a:ea typeface="Calibri" panose="020F0502020204030204" pitchFamily="34" charset="0"/>
                <a:cs typeface="Times New Roman" panose="02020603050405020304" pitchFamily="18" charset="0"/>
              </a:rPr>
              <a:t>PLECY PŁASKIE</a:t>
            </a:r>
          </a:p>
          <a:p>
            <a:pPr marL="0" algn="just">
              <a:lnSpc>
                <a:spcPct val="100000"/>
              </a:lnSpc>
              <a:spcBef>
                <a:spcPts val="0"/>
              </a:spcBef>
            </a:pPr>
            <a:r>
              <a:rPr lang="pl-PL" sz="1800" dirty="0">
                <a:effectLst/>
                <a:ea typeface="Calibri" panose="020F0502020204030204" pitchFamily="34" charset="0"/>
                <a:cs typeface="Times New Roman" panose="02020603050405020304" pitchFamily="18" charset="0"/>
              </a:rPr>
              <a:t>kręgosłup w płaszczyźnie strzałkowej, powinien posiadać fizjologiczne wygięcia  (kifozę piersiową i lordozę </a:t>
            </a:r>
            <a:r>
              <a:rPr lang="pl-PL" sz="1800" dirty="0" err="1">
                <a:effectLst/>
                <a:ea typeface="Calibri" panose="020F0502020204030204" pitchFamily="34" charset="0"/>
                <a:cs typeface="Times New Roman" panose="02020603050405020304" pitchFamily="18" charset="0"/>
              </a:rPr>
              <a:t>lędźwioeą</a:t>
            </a:r>
            <a:r>
              <a:rPr lang="pl-PL" sz="1800" dirty="0">
                <a:effectLst/>
                <a:ea typeface="Calibri" panose="020F0502020204030204" pitchFamily="34" charset="0"/>
                <a:cs typeface="Times New Roman" panose="02020603050405020304" pitchFamily="18" charset="0"/>
              </a:rPr>
              <a:t>)-  w wadzie plecy płaskie sylwetka w płaszczyźnie strzałkowej charakteryzuje </a:t>
            </a:r>
            <a:r>
              <a:rPr lang="pl-PL" sz="1800" b="1" dirty="0">
                <a:effectLst/>
                <a:ea typeface="Calibri" panose="020F0502020204030204" pitchFamily="34" charset="0"/>
                <a:cs typeface="Times New Roman" panose="02020603050405020304" pitchFamily="18" charset="0"/>
              </a:rPr>
              <a:t>się zmniejszeniem lub brakiem fizjologicznych krzywizn kręgosłupa </a:t>
            </a:r>
            <a:r>
              <a:rPr lang="pl-PL" sz="1800" dirty="0">
                <a:effectLst/>
                <a:ea typeface="Calibri" panose="020F0502020204030204" pitchFamily="34" charset="0"/>
                <a:cs typeface="Times New Roman" panose="02020603050405020304" pitchFamily="18" charset="0"/>
              </a:rPr>
              <a:t>osłabiona jest funkcja amortyzacyjna kręgosłup, podlega wpływom przeciążeniowym predysponuje do zmian w postaci bocznych skrzywień kręgosłupa zwłaszcza w przypadku braku odpowiednio mocnego gorsetu mięśniowego.  Najważniejszym zadaniem  w korekcji pleców płaskich jest nauczenie Uczestnika zajęć korekcyjnych </a:t>
            </a:r>
            <a:r>
              <a:rPr lang="pl-PL" sz="1800" dirty="0">
                <a:ea typeface="Calibri" panose="020F0502020204030204" pitchFamily="34" charset="0"/>
                <a:cs typeface="Times New Roman" panose="02020603050405020304" pitchFamily="18" charset="0"/>
              </a:rPr>
              <a:t>rotowania</a:t>
            </a:r>
            <a:r>
              <a:rPr lang="pl-PL" sz="1800" dirty="0">
                <a:effectLst/>
                <a:ea typeface="Calibri" panose="020F0502020204030204" pitchFamily="34" charset="0"/>
                <a:cs typeface="Times New Roman" panose="02020603050405020304" pitchFamily="18" charset="0"/>
              </a:rPr>
              <a:t> górnego brzegu miednicy w przód celem zwiększenia kąta </a:t>
            </a:r>
            <a:r>
              <a:rPr lang="pl-PL" sz="1800" dirty="0" err="1">
                <a:effectLst/>
                <a:ea typeface="Calibri" panose="020F0502020204030204" pitchFamily="34" charset="0"/>
                <a:cs typeface="Times New Roman" panose="02020603050405020304" pitchFamily="18" charset="0"/>
              </a:rPr>
              <a:t>przodopochylenia</a:t>
            </a:r>
            <a:r>
              <a:rPr lang="pl-PL" sz="1800" dirty="0">
                <a:effectLst/>
                <a:ea typeface="Calibri" panose="020F0502020204030204" pitchFamily="34" charset="0"/>
                <a:cs typeface="Times New Roman" panose="02020603050405020304" pitchFamily="18" charset="0"/>
              </a:rPr>
              <a:t> miednicy a tym samym stworzenie warunków do ukształtowania lordozy lędźwiowej oraz ukształtowanie kifozy piersiowej przez oddalenia kręgosłup od mostka</a:t>
            </a:r>
          </a:p>
          <a:p>
            <a:pPr marL="0" algn="just">
              <a:lnSpc>
                <a:spcPct val="100000"/>
              </a:lnSpc>
              <a:spcBef>
                <a:spcPts val="0"/>
              </a:spcBef>
            </a:pPr>
            <a:endParaRPr lang="pl-PL" sz="1800" dirty="0"/>
          </a:p>
        </p:txBody>
      </p:sp>
      <p:sp>
        <p:nvSpPr>
          <p:cNvPr id="7" name="Symbol zastępczy zawartości 6">
            <a:extLst>
              <a:ext uri="{FF2B5EF4-FFF2-40B4-BE49-F238E27FC236}">
                <a16:creationId xmlns:a16="http://schemas.microsoft.com/office/drawing/2014/main" id="{3C77889F-6F37-4F17-5EBB-263B1C7BB679}"/>
              </a:ext>
            </a:extLst>
          </p:cNvPr>
          <p:cNvSpPr>
            <a:spLocks noGrp="1"/>
          </p:cNvSpPr>
          <p:nvPr>
            <p:ph sz="quarter" idx="4"/>
          </p:nvPr>
        </p:nvSpPr>
        <p:spPr>
          <a:xfrm>
            <a:off x="5157789" y="186151"/>
            <a:ext cx="6915150" cy="6306721"/>
          </a:xfrm>
        </p:spPr>
        <p:txBody>
          <a:bodyPr>
            <a:noAutofit/>
          </a:bodyPr>
          <a:lstStyle/>
          <a:p>
            <a:pPr marL="0" indent="0" algn="ctr">
              <a:lnSpc>
                <a:spcPct val="100000"/>
              </a:lnSpc>
              <a:spcBef>
                <a:spcPts val="0"/>
              </a:spcBef>
              <a:buNone/>
            </a:pPr>
            <a:r>
              <a:rPr lang="pl-PL" sz="1800" b="1" dirty="0">
                <a:effectLst/>
                <a:ea typeface="Calibri" panose="020F0502020204030204" pitchFamily="34" charset="0"/>
                <a:cs typeface="Times New Roman" panose="02020603050405020304" pitchFamily="18" charset="0"/>
              </a:rPr>
              <a:t>PLECY  PŁASKIE  - ZADANIA SZCZEGÓŁOWE </a:t>
            </a:r>
          </a:p>
          <a:p>
            <a:pPr marL="0" indent="0" algn="ctr">
              <a:lnSpc>
                <a:spcPct val="100000"/>
              </a:lnSpc>
              <a:spcBef>
                <a:spcPts val="0"/>
              </a:spcBef>
              <a:buNone/>
            </a:pPr>
            <a:endParaRPr lang="pl-PL" sz="1800" b="1" dirty="0">
              <a:effectLst/>
              <a:ea typeface="Calibri" panose="020F0502020204030204" pitchFamily="34" charset="0"/>
              <a:cs typeface="Times New Roman" panose="02020603050405020304" pitchFamily="18" charset="0"/>
            </a:endParaRP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utrzymywanie miednicy w </a:t>
            </a:r>
            <a:r>
              <a:rPr lang="pl-PL" sz="1600" dirty="0" err="1">
                <a:effectLst/>
                <a:ea typeface="Calibri" panose="020F0502020204030204" pitchFamily="34" charset="0"/>
                <a:cs typeface="Times New Roman" panose="02020603050405020304" pitchFamily="18" charset="0"/>
              </a:rPr>
              <a:t>przodopochyleniu</a:t>
            </a:r>
            <a:endParaRPr lang="pl-PL" sz="1600" dirty="0">
              <a:effectLst/>
              <a:ea typeface="Calibri" panose="020F0502020204030204" pitchFamily="34" charset="0"/>
              <a:cs typeface="Times New Roman" panose="02020603050405020304" pitchFamily="18" charset="0"/>
            </a:endParaRP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zwiększanie zdolności zgięciowej w przód kręgosłupa odcinka piersiowego </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zwiększanie zdolności zgięciowej w tył kręgosłupa odcinka lędźwiowego, </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utrzymanie ruchomości w pełnym zakresie w obrębie obręczy górnej i dolnej,</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wzmacnianie mięśni posturalnych w układzie odpowiedniego oddalenia lub zbliżenia przyczepów</a:t>
            </a:r>
          </a:p>
          <a:p>
            <a:pPr marL="0" indent="0">
              <a:lnSpc>
                <a:spcPct val="100000"/>
              </a:lnSpc>
              <a:spcBef>
                <a:spcPts val="0"/>
              </a:spcBef>
              <a:buNone/>
            </a:pPr>
            <a:endParaRPr lang="pl-PL" sz="1600" b="1" dirty="0">
              <a:effectLst/>
              <a:ea typeface="Calibri" panose="020F0502020204030204" pitchFamily="34" charset="0"/>
              <a:cs typeface="Times New Roman" panose="02020603050405020304" pitchFamily="18" charset="0"/>
            </a:endParaRPr>
          </a:p>
          <a:p>
            <a:pPr marL="0" indent="0">
              <a:lnSpc>
                <a:spcPct val="100000"/>
              </a:lnSpc>
              <a:spcBef>
                <a:spcPts val="0"/>
              </a:spcBef>
              <a:buNone/>
            </a:pPr>
            <a:r>
              <a:rPr lang="pl-PL" sz="1600" b="1" dirty="0">
                <a:effectLst/>
                <a:ea typeface="Calibri" panose="020F0502020204030204" pitchFamily="34" charset="0"/>
                <a:cs typeface="Times New Roman" panose="02020603050405020304" pitchFamily="18" charset="0"/>
              </a:rPr>
              <a:t>PRZECIWWSKAZANE  SĄ  </a:t>
            </a:r>
            <a:r>
              <a:rPr lang="pl-PL" sz="1600" dirty="0">
                <a:effectLst/>
                <a:ea typeface="Calibri" panose="020F0502020204030204" pitchFamily="34" charset="0"/>
                <a:cs typeface="Times New Roman" panose="02020603050405020304" pitchFamily="18" charset="0"/>
              </a:rPr>
              <a:t>: </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ćwiczenia </a:t>
            </a:r>
            <a:r>
              <a:rPr lang="pl-PL" sz="1600" dirty="0" err="1">
                <a:effectLst/>
                <a:ea typeface="Calibri" panose="020F0502020204030204" pitchFamily="34" charset="0"/>
                <a:cs typeface="Times New Roman" panose="02020603050405020304" pitchFamily="18" charset="0"/>
              </a:rPr>
              <a:t>elongacyjne</a:t>
            </a:r>
            <a:r>
              <a:rPr lang="pl-PL" sz="1600" dirty="0">
                <a:effectLst/>
                <a:ea typeface="Calibri" panose="020F0502020204030204" pitchFamily="34" charset="0"/>
                <a:cs typeface="Times New Roman" panose="02020603050405020304" pitchFamily="18" charset="0"/>
              </a:rPr>
              <a:t> oraz antygrawitacyjne, zwisy,</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siady niskie : skulony, ugięty, prosty, równoważny, motylkowy, skrzyżny</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 układy ramion z elementem rotacji zewnętrznej,  </a:t>
            </a:r>
            <a:r>
              <a:rPr lang="pl-PL" sz="1600" dirty="0" err="1">
                <a:effectLst/>
                <a:ea typeface="Calibri" panose="020F0502020204030204" pitchFamily="34" charset="0"/>
                <a:cs typeface="Times New Roman" panose="02020603050405020304" pitchFamily="18" charset="0"/>
              </a:rPr>
              <a:t>tj</a:t>
            </a:r>
            <a:r>
              <a:rPr lang="pl-PL" sz="1600" dirty="0">
                <a:effectLst/>
                <a:ea typeface="Calibri" panose="020F0502020204030204" pitchFamily="34" charset="0"/>
                <a:cs typeface="Times New Roman" panose="02020603050405020304" pitchFamily="18" charset="0"/>
              </a:rPr>
              <a:t>: ręce w tył od płaszczyzny czołowej, skurcz pionowy RR, RR w bok, RR w górę w skos, RR w dół w skos, RR w świecznik, </a:t>
            </a:r>
            <a:r>
              <a:rPr lang="pl-PL" sz="1600" dirty="0" err="1">
                <a:effectLst/>
                <a:ea typeface="Calibri" panose="020F0502020204030204" pitchFamily="34" charset="0"/>
                <a:cs typeface="Times New Roman" panose="02020603050405020304" pitchFamily="18" charset="0"/>
              </a:rPr>
              <a:t>rr</a:t>
            </a:r>
            <a:r>
              <a:rPr lang="pl-PL" sz="1600" dirty="0">
                <a:effectLst/>
                <a:ea typeface="Calibri" panose="020F0502020204030204" pitchFamily="34" charset="0"/>
                <a:cs typeface="Times New Roman" panose="02020603050405020304" pitchFamily="18" charset="0"/>
              </a:rPr>
              <a:t> na potylicy - łokcie szeroko</a:t>
            </a:r>
          </a:p>
          <a:p>
            <a:pPr marL="0" indent="0">
              <a:lnSpc>
                <a:spcPct val="100000"/>
              </a:lnSpc>
              <a:spcBef>
                <a:spcPts val="0"/>
              </a:spcBef>
              <a:buNone/>
            </a:pPr>
            <a:endParaRPr lang="pl-PL" sz="1600" b="1" dirty="0">
              <a:effectLst/>
              <a:ea typeface="Calibri" panose="020F0502020204030204" pitchFamily="34" charset="0"/>
              <a:cs typeface="Times New Roman" panose="02020603050405020304" pitchFamily="18" charset="0"/>
            </a:endParaRPr>
          </a:p>
          <a:p>
            <a:pPr marL="0" indent="0">
              <a:lnSpc>
                <a:spcPct val="100000"/>
              </a:lnSpc>
              <a:spcBef>
                <a:spcPts val="0"/>
              </a:spcBef>
              <a:buNone/>
            </a:pPr>
            <a:r>
              <a:rPr lang="pl-PL" sz="1600" b="1" dirty="0">
                <a:effectLst/>
                <a:ea typeface="Calibri" panose="020F0502020204030204" pitchFamily="34" charset="0"/>
                <a:cs typeface="Times New Roman" panose="02020603050405020304" pitchFamily="18" charset="0"/>
              </a:rPr>
              <a:t>WSKAZANE   SĄ </a:t>
            </a:r>
            <a:r>
              <a:rPr lang="pl-PL" sz="1600" dirty="0">
                <a:effectLst/>
                <a:ea typeface="Calibri" panose="020F0502020204030204" pitchFamily="34" charset="0"/>
                <a:cs typeface="Times New Roman" panose="02020603050405020304" pitchFamily="18" charset="0"/>
              </a:rPr>
              <a:t>:         </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układy  ramion ułatwiające </a:t>
            </a:r>
            <a:r>
              <a:rPr lang="pl-PL" sz="1600" dirty="0" err="1">
                <a:effectLst/>
                <a:ea typeface="Calibri" panose="020F0502020204030204" pitchFamily="34" charset="0"/>
                <a:cs typeface="Times New Roman" panose="02020603050405020304" pitchFamily="18" charset="0"/>
              </a:rPr>
              <a:t>kifotyzację</a:t>
            </a:r>
            <a:r>
              <a:rPr lang="pl-PL" sz="1600" dirty="0">
                <a:effectLst/>
                <a:ea typeface="Calibri" panose="020F0502020204030204" pitchFamily="34" charset="0"/>
                <a:cs typeface="Times New Roman" panose="02020603050405020304" pitchFamily="18" charset="0"/>
              </a:rPr>
              <a:t> kręgosłupa </a:t>
            </a:r>
            <a:r>
              <a:rPr lang="pl-PL" sz="1600" dirty="0" err="1">
                <a:effectLst/>
                <a:ea typeface="Calibri" panose="020F0502020204030204" pitchFamily="34" charset="0"/>
                <a:cs typeface="Times New Roman" panose="02020603050405020304" pitchFamily="18" charset="0"/>
              </a:rPr>
              <a:t>tj</a:t>
            </a:r>
            <a:r>
              <a:rPr lang="pl-PL" sz="1600" dirty="0">
                <a:effectLst/>
                <a:ea typeface="Calibri" panose="020F0502020204030204" pitchFamily="34" charset="0"/>
                <a:cs typeface="Times New Roman" panose="02020603050405020304" pitchFamily="18" charset="0"/>
              </a:rPr>
              <a:t>: rotacja wewnętrzna, RR w przód i pochodne, RR skrzyżowane na klatce piersiowej, </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przyjmowanie pozycji </a:t>
            </a:r>
            <a:r>
              <a:rPr lang="pl-PL" sz="1600" dirty="0" err="1">
                <a:effectLst/>
                <a:ea typeface="Calibri" panose="020F0502020204030204" pitchFamily="34" charset="0"/>
                <a:cs typeface="Times New Roman" panose="02020603050405020304" pitchFamily="18" charset="0"/>
              </a:rPr>
              <a:t>lordotyzujących</a:t>
            </a:r>
            <a:r>
              <a:rPr lang="pl-PL" sz="1600" dirty="0">
                <a:effectLst/>
                <a:ea typeface="Calibri" panose="020F0502020204030204" pitchFamily="34" charset="0"/>
                <a:cs typeface="Times New Roman" panose="02020603050405020304" pitchFamily="18" charset="0"/>
              </a:rPr>
              <a:t> odcinek lędźwiowy kręgosłupa z równoczesną możliwością </a:t>
            </a:r>
            <a:r>
              <a:rPr lang="pl-PL" sz="1600" dirty="0" err="1">
                <a:effectLst/>
                <a:ea typeface="Calibri" panose="020F0502020204030204" pitchFamily="34" charset="0"/>
                <a:cs typeface="Times New Roman" panose="02020603050405020304" pitchFamily="18" charset="0"/>
              </a:rPr>
              <a:t>kifotyzacji</a:t>
            </a:r>
            <a:r>
              <a:rPr lang="pl-PL" sz="1600" dirty="0">
                <a:effectLst/>
                <a:ea typeface="Calibri" panose="020F0502020204030204" pitchFamily="34" charset="0"/>
                <a:cs typeface="Times New Roman" panose="02020603050405020304" pitchFamily="18" charset="0"/>
              </a:rPr>
              <a:t> odcinka piersiowego kręgosłupa, </a:t>
            </a:r>
          </a:p>
          <a:p>
            <a:pPr marL="0">
              <a:lnSpc>
                <a:spcPct val="100000"/>
              </a:lnSpc>
              <a:spcBef>
                <a:spcPts val="0"/>
              </a:spcBef>
            </a:pPr>
            <a:r>
              <a:rPr lang="pl-PL" sz="1600" dirty="0">
                <a:effectLst/>
                <a:ea typeface="Calibri" panose="020F0502020204030204" pitchFamily="34" charset="0"/>
                <a:cs typeface="Times New Roman" panose="02020603050405020304" pitchFamily="18" charset="0"/>
              </a:rPr>
              <a:t>pozycje spoczynkowe : leżenie przodem z zaznaczoną kifozą i pogłębioną lordozą, leżenie tyłem koniecznie przy zabezpieczeniu kręgosłupa </a:t>
            </a:r>
            <a:r>
              <a:rPr lang="pl-PL" sz="1600" dirty="0" err="1">
                <a:effectLst/>
                <a:ea typeface="Calibri" panose="020F0502020204030204" pitchFamily="34" charset="0"/>
                <a:cs typeface="Times New Roman" panose="02020603050405020304" pitchFamily="18" charset="0"/>
              </a:rPr>
              <a:t>lordotyzującym</a:t>
            </a:r>
            <a:r>
              <a:rPr lang="pl-PL" sz="1600" dirty="0">
                <a:effectLst/>
                <a:ea typeface="Calibri" panose="020F0502020204030204" pitchFamily="34" charset="0"/>
                <a:cs typeface="Times New Roman" panose="02020603050405020304" pitchFamily="18" charset="0"/>
              </a:rPr>
              <a:t> odcinek lędźwiowy (wałek pod plecy w okolicy pasa) oraz  </a:t>
            </a:r>
            <a:r>
              <a:rPr lang="pl-PL" sz="1600" dirty="0" err="1">
                <a:effectLst/>
                <a:ea typeface="Calibri" panose="020F0502020204030204" pitchFamily="34" charset="0"/>
                <a:cs typeface="Times New Roman" panose="02020603050405020304" pitchFamily="18" charset="0"/>
              </a:rPr>
              <a:t>kifotyzacyjnym</a:t>
            </a:r>
            <a:r>
              <a:rPr lang="pl-PL" sz="1600" dirty="0">
                <a:effectLst/>
                <a:ea typeface="Calibri" panose="020F0502020204030204" pitchFamily="34" charset="0"/>
                <a:cs typeface="Times New Roman" panose="02020603050405020304" pitchFamily="18" charset="0"/>
              </a:rPr>
              <a:t> odcinek piersiowy (klin pod głowę i kark).</a:t>
            </a:r>
          </a:p>
          <a:p>
            <a:pPr marL="0" indent="0">
              <a:lnSpc>
                <a:spcPct val="100000"/>
              </a:lnSpc>
              <a:spcBef>
                <a:spcPts val="0"/>
              </a:spcBef>
              <a:buNone/>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07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CD27FAC1-B6CD-6EAD-93EA-3246DA3B1503}"/>
              </a:ext>
            </a:extLst>
          </p:cNvPr>
          <p:cNvSpPr>
            <a:spLocks noGrp="1"/>
          </p:cNvSpPr>
          <p:nvPr>
            <p:ph sz="half" idx="2"/>
          </p:nvPr>
        </p:nvSpPr>
        <p:spPr>
          <a:xfrm>
            <a:off x="100013" y="0"/>
            <a:ext cx="6661006" cy="6705600"/>
          </a:xfrm>
        </p:spPr>
        <p:txBody>
          <a:bodyPr>
            <a:normAutofit fontScale="25000" lnSpcReduction="20000"/>
          </a:bodyPr>
          <a:lstStyle/>
          <a:p>
            <a:pPr marL="0" indent="0" algn="ctr">
              <a:lnSpc>
                <a:spcPct val="120000"/>
              </a:lnSpc>
              <a:spcBef>
                <a:spcPts val="0"/>
              </a:spcBef>
              <a:buNone/>
            </a:pPr>
            <a:r>
              <a:rPr lang="pl-PL" sz="6400" b="1" dirty="0">
                <a:effectLst/>
                <a:ea typeface="Calibri" panose="020F0502020204030204" pitchFamily="34" charset="0"/>
                <a:cs typeface="Times New Roman" panose="02020603050405020304" pitchFamily="18" charset="0"/>
              </a:rPr>
              <a:t>PLECY OKRĄGŁE  </a:t>
            </a:r>
          </a:p>
          <a:p>
            <a:pPr marL="0" indent="0">
              <a:lnSpc>
                <a:spcPct val="120000"/>
              </a:lnSpc>
              <a:spcBef>
                <a:spcPts val="0"/>
              </a:spcBef>
              <a:buNone/>
            </a:pPr>
            <a:r>
              <a:rPr lang="pl-PL" sz="5600" dirty="0" err="1">
                <a:effectLst/>
                <a:ea typeface="Calibri" panose="020F0502020204030204" pitchFamily="34" charset="0"/>
                <a:cs typeface="Times New Roman" panose="02020603050405020304" pitchFamily="18" charset="0"/>
              </a:rPr>
              <a:t>Hiperkifoza</a:t>
            </a:r>
            <a:r>
              <a:rPr lang="pl-PL" sz="5600" dirty="0">
                <a:effectLst/>
                <a:ea typeface="Calibri" panose="020F0502020204030204" pitchFamily="34" charset="0"/>
                <a:cs typeface="Times New Roman" panose="02020603050405020304" pitchFamily="18" charset="0"/>
              </a:rPr>
              <a:t>  piersiowa  kręgosłupa – istota wady - nadmiernie zwiększone wygięcie kręgosłupa w płaszczyźnie strzałkowej w tył</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równocześnie występuje :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oddalenie łopatek od kręgosłupa,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wysunięcie do przodu głowy</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-zmiany w klatce piersiowej - spłaszczenie i zapadnięcie klatki piersiowej,    </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                                                            osiadanie żeber – zbliżenie ich do siebie (ustawienie żeber w pozycji wydechowej – wynik pracy mięśni międzyżebrowych w pozycji zbliżenia przyczepów sprzyjają niewydolności oddechowej)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Barki w </a:t>
            </a:r>
            <a:r>
              <a:rPr lang="pl-PL" sz="5600" dirty="0" err="1">
                <a:effectLst/>
                <a:ea typeface="Calibri" panose="020F0502020204030204" pitchFamily="34" charset="0"/>
                <a:cs typeface="Times New Roman" panose="02020603050405020304" pitchFamily="18" charset="0"/>
              </a:rPr>
              <a:t>protrakcji</a:t>
            </a:r>
            <a:r>
              <a:rPr lang="pl-PL" sz="5600" dirty="0">
                <a:effectLst/>
                <a:ea typeface="Calibri" panose="020F0502020204030204" pitchFamily="34" charset="0"/>
                <a:cs typeface="Times New Roman" panose="02020603050405020304" pitchFamily="18" charset="0"/>
              </a:rPr>
              <a:t>  (wysunięcie barków do przodu i ucisk na obojczyki hamuje ich rozwój wpływając niekorzystnie na budowę klatki piersiowej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Obniżone napięcie i osłabienie mięśni brzucha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Charakterystyczna </a:t>
            </a:r>
            <a:r>
              <a:rPr lang="pl-PL" sz="5600" dirty="0" err="1">
                <a:effectLst/>
                <a:ea typeface="Calibri" panose="020F0502020204030204" pitchFamily="34" charset="0"/>
                <a:cs typeface="Times New Roman" panose="02020603050405020304" pitchFamily="18" charset="0"/>
              </a:rPr>
              <a:t>dysmetria</a:t>
            </a:r>
            <a:r>
              <a:rPr lang="pl-PL" sz="5600" dirty="0">
                <a:effectLst/>
                <a:ea typeface="Calibri" panose="020F0502020204030204" pitchFamily="34" charset="0"/>
                <a:cs typeface="Times New Roman" panose="02020603050405020304" pitchFamily="18" charset="0"/>
              </a:rPr>
              <a:t> napięcia  mięśniowa: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Mięśnie które są w układzie oddalenia przyczepów końcowych, mogą ulegać osłabieniu i rozciągnięciu:</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prostownik grzbietu odcinka piersiowego, mięśnie oddziałujące na łopatki (czworoboczny, równoległoboczny, najszerszy grzbietu), mięśnie karku,  oraz  występuje rozciągniecie więzadła długiego tylnego,  żółtego międzykolcowego  i nadkolcowego</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Mięśnie które są w układzie zbliżenia przyczepów końcowych mogą ulegać nadmiernemu napięciu i przykurczom  : mięśnie piersiowy wielki i mały, zębaty przedni, przykurcz więzadła przedniego</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!!!!chociaż mięśnie brzucha nie są przykurczone ! to jednak należy unikać wzmacniania ich w pozycji zbliżonych przyczepów końcowych  </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Program postępowania korekcyjnego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uświadomienie występowania wady oraz wynikających z niej zagrożeń zdrowotnych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ustalenie i zapewnienie optymalnych warunków toru środowiskowego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rozciąganie mięśni przykurczonych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nauka przyjmowania postawy skorygowanej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wzmacnianie mięśni osłabionych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ukształtowanie nawyku postawy prawidłowej  </a:t>
            </a:r>
          </a:p>
          <a:p>
            <a:pPr marL="0" indent="0">
              <a:buNone/>
            </a:pPr>
            <a:endParaRPr lang="pl-PL" dirty="0"/>
          </a:p>
        </p:txBody>
      </p:sp>
      <p:sp>
        <p:nvSpPr>
          <p:cNvPr id="6" name="Symbol zastępczy zawartości 5">
            <a:extLst>
              <a:ext uri="{FF2B5EF4-FFF2-40B4-BE49-F238E27FC236}">
                <a16:creationId xmlns:a16="http://schemas.microsoft.com/office/drawing/2014/main" id="{6DF9D6D9-07CC-134E-5C6F-400AB025EB7E}"/>
              </a:ext>
            </a:extLst>
          </p:cNvPr>
          <p:cNvSpPr>
            <a:spLocks noGrp="1"/>
          </p:cNvSpPr>
          <p:nvPr>
            <p:ph sz="quarter" idx="4"/>
          </p:nvPr>
        </p:nvSpPr>
        <p:spPr>
          <a:xfrm>
            <a:off x="6761018" y="185738"/>
            <a:ext cx="5202381" cy="6519862"/>
          </a:xfrm>
        </p:spPr>
        <p:txBody>
          <a:bodyPr>
            <a:normAutofit fontScale="25000" lnSpcReduction="20000"/>
          </a:bodyPr>
          <a:lstStyle/>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Zasób ćwiczeń</a:t>
            </a: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rozciągające mięśnie piersiowe biernie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rozciągające mięśnie piersiowe czynnie w układzie oddalenia przyczepów końcowych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wzmacniające mięśnie prostownika grzbietu odcinka piersiowego i mięśni karku  w układzie zbliżenia przyczepów końcowych </a:t>
            </a:r>
          </a:p>
          <a:p>
            <a:pPr marL="0">
              <a:lnSpc>
                <a:spcPct val="120000"/>
              </a:lnSpc>
              <a:spcBef>
                <a:spcPts val="0"/>
              </a:spcBef>
            </a:pPr>
            <a:r>
              <a:rPr lang="pl-PL" sz="5600" dirty="0" err="1">
                <a:effectLst/>
                <a:ea typeface="Calibri" panose="020F0502020204030204" pitchFamily="34" charset="0"/>
                <a:cs typeface="Times New Roman" panose="02020603050405020304" pitchFamily="18" charset="0"/>
              </a:rPr>
              <a:t>ćw</a:t>
            </a:r>
            <a:r>
              <a:rPr lang="pl-PL" sz="5600" dirty="0">
                <a:effectLst/>
                <a:ea typeface="Calibri" panose="020F0502020204030204" pitchFamily="34" charset="0"/>
                <a:cs typeface="Times New Roman" panose="02020603050405020304" pitchFamily="18" charset="0"/>
              </a:rPr>
              <a:t> wzmacniające mięśnie ściągające łopatki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oddechowe – rozciągające klatkę piersiową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 wzmacniające mięśnie pośladkowe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 wzmacniające mięśnie kulszowo-goleniowe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wzmacniające mięśnie brzucha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a:t>
            </a:r>
            <a:r>
              <a:rPr lang="pl-PL" sz="5600" dirty="0" err="1">
                <a:effectLst/>
                <a:ea typeface="Calibri" panose="020F0502020204030204" pitchFamily="34" charset="0"/>
                <a:cs typeface="Times New Roman" panose="02020603050405020304" pitchFamily="18" charset="0"/>
              </a:rPr>
              <a:t>elongacyjne</a:t>
            </a:r>
            <a:r>
              <a:rPr lang="pl-PL" sz="5600" dirty="0">
                <a:effectLst/>
                <a:ea typeface="Calibri" panose="020F0502020204030204" pitchFamily="34" charset="0"/>
                <a:cs typeface="Times New Roman" panose="02020603050405020304" pitchFamily="18" charset="0"/>
              </a:rPr>
              <a:t>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antygrawitacyjne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ćwiczenie i utrwalanie nawyku postawy prawidłowej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POZYCJE WYJŚCIOWE I ĆWICZEBNE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Leżenie : tyłem ,  bokiem,  przodem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Siad  :  prosty ,  ugięty ,   skulony,  skrzyżny , motylkowy ,  klęczny</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Pozycja </a:t>
            </a:r>
            <a:r>
              <a:rPr lang="pl-PL" sz="5600" dirty="0" err="1">
                <a:effectLst/>
                <a:ea typeface="Calibri" panose="020F0502020204030204" pitchFamily="34" charset="0"/>
                <a:cs typeface="Times New Roman" panose="02020603050405020304" pitchFamily="18" charset="0"/>
              </a:rPr>
              <a:t>ręczo</a:t>
            </a:r>
            <a:r>
              <a:rPr lang="pl-PL" sz="5600" dirty="0">
                <a:effectLst/>
                <a:ea typeface="Calibri" panose="020F0502020204030204" pitchFamily="34" charset="0"/>
                <a:cs typeface="Times New Roman" panose="02020603050405020304" pitchFamily="18" charset="0"/>
              </a:rPr>
              <a:t>-kolankowe :  </a:t>
            </a:r>
            <a:r>
              <a:rPr lang="pl-PL" sz="5600" dirty="0" err="1">
                <a:effectLst/>
                <a:ea typeface="Calibri" panose="020F0502020204030204" pitchFamily="34" charset="0"/>
                <a:cs typeface="Times New Roman" panose="02020603050405020304" pitchFamily="18" charset="0"/>
              </a:rPr>
              <a:t>Klappa</a:t>
            </a:r>
            <a:r>
              <a:rPr lang="pl-PL" sz="5600" dirty="0">
                <a:effectLst/>
                <a:ea typeface="Calibri" panose="020F0502020204030204" pitchFamily="34" charset="0"/>
                <a:cs typeface="Times New Roman" panose="02020603050405020304" pitchFamily="18" charset="0"/>
              </a:rPr>
              <a:t>  niska  , </a:t>
            </a:r>
            <a:r>
              <a:rPr lang="pl-PL" sz="5600" dirty="0" err="1">
                <a:effectLst/>
                <a:ea typeface="Calibri" panose="020F0502020204030204" pitchFamily="34" charset="0"/>
                <a:cs typeface="Times New Roman" panose="02020603050405020304" pitchFamily="18" charset="0"/>
              </a:rPr>
              <a:t>Klappa</a:t>
            </a:r>
            <a:r>
              <a:rPr lang="pl-PL" sz="5600" dirty="0">
                <a:effectLst/>
                <a:ea typeface="Calibri" panose="020F0502020204030204" pitchFamily="34" charset="0"/>
                <a:cs typeface="Times New Roman" panose="02020603050405020304" pitchFamily="18" charset="0"/>
              </a:rPr>
              <a:t>   wysoka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Klęk :   podparty ,   prosty ,   </a:t>
            </a:r>
            <a:r>
              <a:rPr lang="pl-PL" sz="5600" dirty="0" err="1">
                <a:effectLst/>
                <a:ea typeface="Calibri" panose="020F0502020204030204" pitchFamily="34" charset="0"/>
                <a:cs typeface="Times New Roman" panose="02020603050405020304" pitchFamily="18" charset="0"/>
              </a:rPr>
              <a:t>jednonóż</a:t>
            </a: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Stanie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Zwis bierny          Zwis czynny        Pozycje zwieszone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WSKAZANE  SĄ : przyjmowanie pozycji z możliwością oddziaływania wyprostnego </a:t>
            </a:r>
            <a:r>
              <a:rPr lang="pl-PL" sz="5600" dirty="0" err="1">
                <a:effectLst/>
                <a:ea typeface="Calibri" panose="020F0502020204030204" pitchFamily="34" charset="0"/>
                <a:cs typeface="Times New Roman" panose="02020603050405020304" pitchFamily="18" charset="0"/>
              </a:rPr>
              <a:t>antykifotycznego</a:t>
            </a:r>
            <a:r>
              <a:rPr lang="pl-PL" sz="5600" dirty="0">
                <a:effectLst/>
                <a:ea typeface="Calibri" panose="020F0502020204030204" pitchFamily="34" charset="0"/>
                <a:cs typeface="Times New Roman" panose="02020603050405020304" pitchFamily="18" charset="0"/>
              </a:rPr>
              <a:t>  dla odcinka piersiowego kręgosłupa,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a:t>
            </a:r>
            <a:r>
              <a:rPr lang="pl-PL" sz="5600" dirty="0" err="1">
                <a:effectLst/>
                <a:ea typeface="Calibri" panose="020F0502020204030204" pitchFamily="34" charset="0"/>
                <a:cs typeface="Times New Roman" panose="02020603050405020304" pitchFamily="18" charset="0"/>
              </a:rPr>
              <a:t>elongacyjne</a:t>
            </a:r>
            <a:r>
              <a:rPr lang="pl-PL" sz="5600" dirty="0">
                <a:effectLst/>
                <a:ea typeface="Calibri" panose="020F0502020204030204" pitchFamily="34" charset="0"/>
                <a:cs typeface="Times New Roman" panose="02020603050405020304" pitchFamily="18" charset="0"/>
              </a:rPr>
              <a:t> oraz antygrawitacyjne </a:t>
            </a:r>
          </a:p>
          <a:p>
            <a:pPr marL="0" indent="0">
              <a:lnSpc>
                <a:spcPct val="120000"/>
              </a:lnSpc>
              <a:spcBef>
                <a:spcPts val="0"/>
              </a:spcBef>
              <a:buNone/>
            </a:pP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WSKAZANE UKŁADY RAMION – </a:t>
            </a:r>
            <a:r>
              <a:rPr lang="pl-PL" sz="5600" dirty="0" err="1">
                <a:effectLst/>
                <a:ea typeface="Calibri" panose="020F0502020204030204" pitchFamily="34" charset="0"/>
                <a:cs typeface="Times New Roman" panose="02020603050405020304" pitchFamily="18" charset="0"/>
              </a:rPr>
              <a:t>antykifotyczne</a:t>
            </a:r>
            <a:r>
              <a:rPr lang="pl-PL" sz="5600" dirty="0">
                <a:effectLst/>
                <a:ea typeface="Calibri" panose="020F0502020204030204" pitchFamily="34" charset="0"/>
                <a:cs typeface="Times New Roman" panose="02020603050405020304" pitchFamily="18" charset="0"/>
              </a:rPr>
              <a:t> (nie przekraczać płaszczyzny czołowej w przód: skurcz pionowy RR, RR w bok, RR w górę w skos, RR w dół w skos, RR w bok w przód ugnij  </a:t>
            </a:r>
          </a:p>
          <a:p>
            <a:endParaRPr lang="pl-PL" dirty="0"/>
          </a:p>
        </p:txBody>
      </p:sp>
    </p:spTree>
    <p:extLst>
      <p:ext uri="{BB962C8B-B14F-4D97-AF65-F5344CB8AC3E}">
        <p14:creationId xmlns:p14="http://schemas.microsoft.com/office/powerpoint/2010/main" val="52073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0114B448-06BC-0763-AE72-FA03D6321381}"/>
              </a:ext>
            </a:extLst>
          </p:cNvPr>
          <p:cNvSpPr>
            <a:spLocks noGrp="1"/>
          </p:cNvSpPr>
          <p:nvPr>
            <p:ph sz="half" idx="2"/>
          </p:nvPr>
        </p:nvSpPr>
        <p:spPr>
          <a:xfrm>
            <a:off x="228601" y="103189"/>
            <a:ext cx="5521036" cy="6422302"/>
          </a:xfrm>
        </p:spPr>
        <p:txBody>
          <a:bodyPr>
            <a:normAutofit fontScale="25000" lnSpcReduction="20000"/>
          </a:bodyPr>
          <a:lstStyle/>
          <a:p>
            <a:pPr marL="0" indent="0" algn="ctr">
              <a:lnSpc>
                <a:spcPct val="120000"/>
              </a:lnSpc>
              <a:spcBef>
                <a:spcPts val="0"/>
              </a:spcBef>
              <a:buNone/>
            </a:pPr>
            <a:r>
              <a:rPr lang="pl-PL" sz="6400" b="1" dirty="0">
                <a:effectLst/>
                <a:ea typeface="Calibri" panose="020F0502020204030204" pitchFamily="34" charset="0"/>
                <a:cs typeface="Times New Roman" panose="02020603050405020304" pitchFamily="18" charset="0"/>
              </a:rPr>
              <a:t>PLECY WKLĘSŁE</a:t>
            </a:r>
          </a:p>
          <a:p>
            <a:pPr marL="0" indent="0" algn="ctr">
              <a:lnSpc>
                <a:spcPct val="120000"/>
              </a:lnSpc>
              <a:spcBef>
                <a:spcPts val="0"/>
              </a:spcBef>
              <a:buNone/>
            </a:pPr>
            <a:r>
              <a:rPr lang="pl-PL" sz="6400" b="1" dirty="0">
                <a:effectLst/>
                <a:ea typeface="Calibri" panose="020F0502020204030204" pitchFamily="34" charset="0"/>
                <a:cs typeface="Times New Roman" panose="02020603050405020304" pitchFamily="18" charset="0"/>
              </a:rPr>
              <a:t>  </a:t>
            </a:r>
          </a:p>
          <a:p>
            <a:pPr marL="0" indent="0">
              <a:lnSpc>
                <a:spcPct val="120000"/>
              </a:lnSpc>
              <a:spcBef>
                <a:spcPts val="0"/>
              </a:spcBef>
              <a:buNone/>
            </a:pPr>
            <a:r>
              <a:rPr lang="pl-PL" sz="5200" dirty="0" err="1">
                <a:effectLst/>
                <a:ea typeface="Calibri" panose="020F0502020204030204" pitchFamily="34" charset="0"/>
                <a:cs typeface="Times New Roman" panose="02020603050405020304" pitchFamily="18" charset="0"/>
              </a:rPr>
              <a:t>Hiperlordoza</a:t>
            </a:r>
            <a:r>
              <a:rPr lang="pl-PL" sz="5200" dirty="0">
                <a:effectLst/>
                <a:ea typeface="Calibri" panose="020F0502020204030204" pitchFamily="34" charset="0"/>
                <a:cs typeface="Times New Roman" panose="02020603050405020304" pitchFamily="18" charset="0"/>
              </a:rPr>
              <a:t> lędźwiowa  kręgosłupa –  istota wady -  nadmiernie zwiększone wygięcie kręgosłupa w płaszczyźnie strzałkowej   w  przód  w odcinku lędźwiowym,  z równoczesnym nadmiernym </a:t>
            </a:r>
            <a:r>
              <a:rPr lang="pl-PL" sz="5200" dirty="0" err="1">
                <a:effectLst/>
                <a:ea typeface="Calibri" panose="020F0502020204030204" pitchFamily="34" charset="0"/>
                <a:cs typeface="Times New Roman" panose="02020603050405020304" pitchFamily="18" charset="0"/>
              </a:rPr>
              <a:t>przodopochyleniem</a:t>
            </a:r>
            <a:r>
              <a:rPr lang="pl-PL" sz="5200" dirty="0">
                <a:effectLst/>
                <a:ea typeface="Calibri" panose="020F0502020204030204" pitchFamily="34" charset="0"/>
                <a:cs typeface="Times New Roman" panose="02020603050405020304" pitchFamily="18" charset="0"/>
              </a:rPr>
              <a:t> miednicy</a:t>
            </a: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Odcinek lędźwiowy kręgosłupa stanowi miejsce jego zmniejszonej odporności. Zawarty między sztywnymi strukturami klatki piersiowej i miednicy skupia w sobie większość funkcji kinetycznych kręgosłupa. Krzywizna lędźwiowa pełni funkcję kompensacyjną w stosunku do:</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 ustawienia miednicy</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 ukształtowania i stopnia ruchomości odcinka piersiowego kręgosłupa</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Kąt nachylenia miednicy  :  u mężczyzn wynosi 50º - 55º , u kobiet 55º - 60º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Kąt nachylenia większy od 60º daje </a:t>
            </a:r>
            <a:r>
              <a:rPr lang="pl-PL" sz="5200" dirty="0" err="1">
                <a:effectLst/>
                <a:ea typeface="Calibri" panose="020F0502020204030204" pitchFamily="34" charset="0"/>
                <a:cs typeface="Times New Roman" panose="02020603050405020304" pitchFamily="18" charset="0"/>
              </a:rPr>
              <a:t>hiperlordozę</a:t>
            </a:r>
            <a:r>
              <a:rPr lang="pl-PL" sz="5200" dirty="0">
                <a:effectLst/>
                <a:ea typeface="Calibri" panose="020F0502020204030204" pitchFamily="34" charset="0"/>
                <a:cs typeface="Times New Roman" panose="02020603050405020304" pitchFamily="18" charset="0"/>
              </a:rPr>
              <a:t> lędźwiową , kąt mniejszy od 50º – zmniejszenie fizjologicznej lordozy</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Pochylenie miednicy zależy od następujących mięśni:</a:t>
            </a: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PIERWSZY UKŁAD – tworzą mięśnie, których wzmocnienie spowoduje zwiększenie </a:t>
            </a:r>
            <a:r>
              <a:rPr lang="pl-PL" sz="5200" dirty="0" err="1">
                <a:effectLst/>
                <a:ea typeface="Calibri" panose="020F0502020204030204" pitchFamily="34" charset="0"/>
                <a:cs typeface="Times New Roman" panose="02020603050405020304" pitchFamily="18" charset="0"/>
              </a:rPr>
              <a:t>przodopochylenia</a:t>
            </a:r>
            <a:r>
              <a:rPr lang="pl-PL" sz="5200" dirty="0">
                <a:effectLst/>
                <a:ea typeface="Calibri" panose="020F0502020204030204" pitchFamily="34" charset="0"/>
                <a:cs typeface="Times New Roman" panose="02020603050405020304" pitchFamily="18" charset="0"/>
              </a:rPr>
              <a:t> miednicy:</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Z przodu:    biodrowo-lędźwiowy,  głowa prosta mięśnia czworogłowego uda</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Z tyłu:         czworoboczny lędźwi,  prostownik grzbietu</a:t>
            </a: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DRUGI UKŁAD – tworzą mięśnie, których wzmocnienie spowoduje zmniejszenie </a:t>
            </a:r>
            <a:r>
              <a:rPr lang="pl-PL" sz="5200" dirty="0" err="1">
                <a:effectLst/>
                <a:ea typeface="Calibri" panose="020F0502020204030204" pitchFamily="34" charset="0"/>
                <a:cs typeface="Times New Roman" panose="02020603050405020304" pitchFamily="18" charset="0"/>
              </a:rPr>
              <a:t>przodopochylenia</a:t>
            </a:r>
            <a:r>
              <a:rPr lang="pl-PL" sz="5200" dirty="0">
                <a:effectLst/>
                <a:ea typeface="Calibri" panose="020F0502020204030204" pitchFamily="34" charset="0"/>
                <a:cs typeface="Times New Roman" panose="02020603050405020304" pitchFamily="18" charset="0"/>
              </a:rPr>
              <a:t> miednicy</a:t>
            </a: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-z przodu:  mięśnie brzucha ( prosty, skośny zewnętrzny i wewnętrzny, poprzeczny)</a:t>
            </a:r>
          </a:p>
          <a:p>
            <a:pPr marL="0" indent="0">
              <a:lnSpc>
                <a:spcPct val="120000"/>
              </a:lnSpc>
              <a:spcBef>
                <a:spcPts val="0"/>
              </a:spcBef>
              <a:buNone/>
            </a:pPr>
            <a:r>
              <a:rPr lang="pl-PL" sz="5200" dirty="0">
                <a:ea typeface="Calibri" panose="020F0502020204030204" pitchFamily="34" charset="0"/>
                <a:cs typeface="Times New Roman" panose="02020603050405020304" pitchFamily="18" charset="0"/>
              </a:rPr>
              <a:t>-z </a:t>
            </a:r>
            <a:r>
              <a:rPr lang="pl-PL" sz="5200" dirty="0">
                <a:effectLst/>
                <a:ea typeface="Calibri" panose="020F0502020204030204" pitchFamily="34" charset="0"/>
                <a:cs typeface="Times New Roman" panose="02020603050405020304" pitchFamily="18" charset="0"/>
              </a:rPr>
              <a:t> tyłu: mięśnie pośladkowe(  wielki , średni , mały), mm. kulszowo-goleniowe (półbłoniasty, półścięgnisty, dwugłowy uda, przywodziciel wielki)</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Charakterystyczna </a:t>
            </a:r>
            <a:r>
              <a:rPr lang="pl-PL" sz="5200" dirty="0" err="1">
                <a:effectLst/>
                <a:ea typeface="Calibri" panose="020F0502020204030204" pitchFamily="34" charset="0"/>
                <a:cs typeface="Times New Roman" panose="02020603050405020304" pitchFamily="18" charset="0"/>
              </a:rPr>
              <a:t>dysmetria</a:t>
            </a:r>
            <a:r>
              <a:rPr lang="pl-PL" sz="5200" dirty="0">
                <a:effectLst/>
                <a:ea typeface="Calibri" panose="020F0502020204030204" pitchFamily="34" charset="0"/>
                <a:cs typeface="Times New Roman" panose="02020603050405020304" pitchFamily="18" charset="0"/>
              </a:rPr>
              <a:t> napięcia mięśniowego :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Mięśnie które są w układzie oddalenia przyczepów końcowych, mogą ulegać osłabieniu i rozciągnięciu: mięśnie brzucha zwłaszcza </a:t>
            </a:r>
            <a:r>
              <a:rPr lang="pl-PL" sz="5200" dirty="0" err="1">
                <a:effectLst/>
                <a:ea typeface="Calibri" panose="020F0502020204030204" pitchFamily="34" charset="0"/>
                <a:cs typeface="Times New Roman" panose="02020603050405020304" pitchFamily="18" charset="0"/>
              </a:rPr>
              <a:t>akton</a:t>
            </a:r>
            <a:r>
              <a:rPr lang="pl-PL" sz="5200" dirty="0">
                <a:effectLst/>
                <a:ea typeface="Calibri" panose="020F0502020204030204" pitchFamily="34" charset="0"/>
                <a:cs typeface="Times New Roman" panose="02020603050405020304" pitchFamily="18" charset="0"/>
              </a:rPr>
              <a:t> dolny m prostego,  kulszowo goleniowe, pośladkowe wielkie</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Mięśnie które są w układzie zbliżenia przyczepów końcowych mogą ulegać nadmiernemu napięciu i przykurczom : mięśnie prostownika grzbietu odcinka lędźwiowego, czworoboczne lędźwi, biodrowo-lędźwiowe, głowa prosta czworogłowego uda.</a:t>
            </a:r>
          </a:p>
          <a:p>
            <a:endParaRPr lang="pl-PL" dirty="0"/>
          </a:p>
        </p:txBody>
      </p:sp>
      <p:sp>
        <p:nvSpPr>
          <p:cNvPr id="6" name="Symbol zastępczy zawartości 5">
            <a:extLst>
              <a:ext uri="{FF2B5EF4-FFF2-40B4-BE49-F238E27FC236}">
                <a16:creationId xmlns:a16="http://schemas.microsoft.com/office/drawing/2014/main" id="{6AD3D010-8B96-F7C7-388B-F4196D8D4246}"/>
              </a:ext>
            </a:extLst>
          </p:cNvPr>
          <p:cNvSpPr>
            <a:spLocks noGrp="1"/>
          </p:cNvSpPr>
          <p:nvPr>
            <p:ph sz="quarter" idx="4"/>
          </p:nvPr>
        </p:nvSpPr>
        <p:spPr>
          <a:xfrm>
            <a:off x="5749637" y="103190"/>
            <a:ext cx="6442363" cy="6754810"/>
          </a:xfrm>
        </p:spPr>
        <p:txBody>
          <a:bodyPr>
            <a:normAutofit fontScale="25000" lnSpcReduction="20000"/>
          </a:bodyPr>
          <a:lstStyle/>
          <a:p>
            <a:pPr marL="0">
              <a:lnSpc>
                <a:spcPct val="120000"/>
              </a:lnSpc>
              <a:spcBef>
                <a:spcPts val="0"/>
              </a:spcBef>
            </a:pPr>
            <a:r>
              <a:rPr lang="pl-PL" sz="4800" dirty="0">
                <a:effectLst/>
                <a:ea typeface="Calibri" panose="020F0502020204030204" pitchFamily="34" charset="0"/>
                <a:cs typeface="Times New Roman" panose="02020603050405020304" pitchFamily="18" charset="0"/>
              </a:rPr>
              <a:t>Program postępowania korekcyjnego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uświadomienie występowania wady oraz wynikających z niej zagrożeń zdrowotnych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ustalenie i zapewnienie optymalnych warunków toru środowiskowego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rozciąganie mięśni przykurczonych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nauka przyjmowania postawy skorygowanej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wzmacnianie mięśni osłabionych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ukształtowanie nawyku postawy prawidłowej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Zasób ćwiczeń</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rozciągające mięśnie grzbietu odcinka lędźwiowego biernie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rozciągające mięśnie czworoboczne lędźwi  biernie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rozciągające mięśnie zginacze stawu biodrowego biernie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wzmacniające mięśnie brzucha w układzie zbliżenia przyczepów końcowych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wzmacniające mięśnie pośladkowe w układzie zbliżenia przyczepów końcowych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 wzmacniające mięśnie kulszowo-goleniowe w układzie zbliżenia przyczepów końcowych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oddechowe i klatki piersiowej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 wzmacniające mięśnie kończyn górnych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a:t>
            </a:r>
            <a:r>
              <a:rPr lang="pl-PL" sz="4800" dirty="0" err="1">
                <a:effectLst/>
                <a:ea typeface="Calibri" panose="020F0502020204030204" pitchFamily="34" charset="0"/>
                <a:cs typeface="Times New Roman" panose="02020603050405020304" pitchFamily="18" charset="0"/>
              </a:rPr>
              <a:t>elongacyjne</a:t>
            </a:r>
            <a:r>
              <a:rPr lang="pl-PL" sz="4800" dirty="0">
                <a:effectLst/>
                <a:ea typeface="Calibri" panose="020F0502020204030204" pitchFamily="34" charset="0"/>
                <a:cs typeface="Times New Roman" panose="02020603050405020304" pitchFamily="18" charset="0"/>
              </a:rPr>
              <a:t>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antygrawitacyjne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ćwiczenie i utrwalanie nawyku postawy prawidłowej</a:t>
            </a:r>
          </a:p>
          <a:p>
            <a:pPr marL="0" indent="0">
              <a:lnSpc>
                <a:spcPct val="120000"/>
              </a:lnSpc>
              <a:spcBef>
                <a:spcPts val="0"/>
              </a:spcBef>
              <a:buNone/>
            </a:pPr>
            <a:r>
              <a:rPr lang="pl-PL" sz="4800" dirty="0">
                <a:effectLst/>
                <a:ea typeface="Calibri" panose="020F0502020204030204" pitchFamily="34" charset="0"/>
                <a:cs typeface="Times New Roman" panose="02020603050405020304" pitchFamily="18" charset="0"/>
              </a:rPr>
              <a:t>POZYCJE WYJŚCIOWE I ĆWICZEBNE: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Leżenie (tyłem o nogach </a:t>
            </a:r>
            <a:r>
              <a:rPr lang="pl-PL" sz="4800" dirty="0" err="1">
                <a:effectLst/>
                <a:ea typeface="Calibri" panose="020F0502020204030204" pitchFamily="34" charset="0"/>
                <a:cs typeface="Times New Roman" panose="02020603050405020304" pitchFamily="18" charset="0"/>
              </a:rPr>
              <a:t>ugiętycz</a:t>
            </a:r>
            <a:r>
              <a:rPr lang="pl-PL" sz="4800" dirty="0">
                <a:effectLst/>
                <a:ea typeface="Calibri" panose="020F0502020204030204" pitchFamily="34" charset="0"/>
                <a:cs typeface="Times New Roman" panose="02020603050405020304" pitchFamily="18" charset="0"/>
              </a:rPr>
              <a:t>,  bokiem,  przodem -wałek pod brzuchem)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 Siad: ugięty,  skulony, skrzyżny, motylkowy, prosty, klęczny pod warunkiem </a:t>
            </a:r>
            <a:r>
              <a:rPr lang="pl-PL" sz="4800" dirty="0" err="1">
                <a:effectLst/>
                <a:ea typeface="Calibri" panose="020F0502020204030204" pitchFamily="34" charset="0"/>
                <a:cs typeface="Times New Roman" panose="02020603050405020304" pitchFamily="18" charset="0"/>
              </a:rPr>
              <a:t>wylordotyzowania</a:t>
            </a:r>
            <a:r>
              <a:rPr lang="pl-PL" sz="4800" dirty="0">
                <a:effectLst/>
                <a:ea typeface="Calibri" panose="020F0502020204030204" pitchFamily="34" charset="0"/>
                <a:cs typeface="Times New Roman" panose="02020603050405020304" pitchFamily="18" charset="0"/>
              </a:rPr>
              <a:t> się</a:t>
            </a:r>
          </a:p>
          <a:p>
            <a:pPr marL="0" indent="0">
              <a:lnSpc>
                <a:spcPct val="120000"/>
              </a:lnSpc>
              <a:spcBef>
                <a:spcPts val="0"/>
              </a:spcBef>
              <a:buNone/>
            </a:pPr>
            <a:r>
              <a:rPr lang="pl-PL" sz="4800" dirty="0">
                <a:effectLst/>
                <a:ea typeface="Calibri" panose="020F0502020204030204" pitchFamily="34" charset="0"/>
                <a:cs typeface="Times New Roman" panose="02020603050405020304" pitchFamily="18" charset="0"/>
              </a:rPr>
              <a:t> Pozycja </a:t>
            </a:r>
            <a:r>
              <a:rPr lang="pl-PL" sz="4800" dirty="0" err="1">
                <a:effectLst/>
                <a:ea typeface="Calibri" panose="020F0502020204030204" pitchFamily="34" charset="0"/>
                <a:cs typeface="Times New Roman" panose="02020603050405020304" pitchFamily="18" charset="0"/>
              </a:rPr>
              <a:t>ręczo</a:t>
            </a:r>
            <a:r>
              <a:rPr lang="pl-PL" sz="4800" dirty="0">
                <a:effectLst/>
                <a:ea typeface="Calibri" panose="020F0502020204030204" pitchFamily="34" charset="0"/>
                <a:cs typeface="Times New Roman" panose="02020603050405020304" pitchFamily="18" charset="0"/>
              </a:rPr>
              <a:t>-kolankowe ( </a:t>
            </a:r>
            <a:r>
              <a:rPr lang="pl-PL" sz="4800" dirty="0" err="1">
                <a:effectLst/>
                <a:ea typeface="Calibri" panose="020F0502020204030204" pitchFamily="34" charset="0"/>
                <a:cs typeface="Times New Roman" panose="02020603050405020304" pitchFamily="18" charset="0"/>
              </a:rPr>
              <a:t>Klappa</a:t>
            </a:r>
            <a:r>
              <a:rPr lang="pl-PL" sz="4800" dirty="0">
                <a:effectLst/>
                <a:ea typeface="Calibri" panose="020F0502020204030204" pitchFamily="34" charset="0"/>
                <a:cs typeface="Times New Roman" panose="02020603050405020304" pitchFamily="18" charset="0"/>
              </a:rPr>
              <a:t>  niska  , </a:t>
            </a:r>
            <a:r>
              <a:rPr lang="pl-PL" sz="4800" dirty="0" err="1">
                <a:effectLst/>
                <a:ea typeface="Calibri" panose="020F0502020204030204" pitchFamily="34" charset="0"/>
                <a:cs typeface="Times New Roman" panose="02020603050405020304" pitchFamily="18" charset="0"/>
              </a:rPr>
              <a:t>Klappa</a:t>
            </a:r>
            <a:r>
              <a:rPr lang="pl-PL" sz="4800" dirty="0">
                <a:effectLst/>
                <a:ea typeface="Calibri" panose="020F0502020204030204" pitchFamily="34" charset="0"/>
                <a:cs typeface="Times New Roman" panose="02020603050405020304" pitchFamily="18" charset="0"/>
              </a:rPr>
              <a:t>   wysoka) i  Klęki :   podparty ,   </a:t>
            </a:r>
            <a:r>
              <a:rPr lang="pl-PL" sz="4800" dirty="0" err="1">
                <a:effectLst/>
                <a:ea typeface="Calibri" panose="020F0502020204030204" pitchFamily="34" charset="0"/>
                <a:cs typeface="Times New Roman" panose="02020603050405020304" pitchFamily="18" charset="0"/>
              </a:rPr>
              <a:t>jednonóż</a:t>
            </a:r>
            <a:endParaRPr lang="pl-PL" sz="48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 Stanie  ,     Zwis bierny          Zwis czynny        Pozycje zwieszone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WSKAZANE  SĄ  przyjmowanie pozycji </a:t>
            </a:r>
            <a:r>
              <a:rPr lang="pl-PL" sz="4800" dirty="0" err="1">
                <a:effectLst/>
                <a:ea typeface="Calibri" panose="020F0502020204030204" pitchFamily="34" charset="0"/>
                <a:cs typeface="Times New Roman" panose="02020603050405020304" pitchFamily="18" charset="0"/>
              </a:rPr>
              <a:t>antylordotycznych</a:t>
            </a:r>
            <a:r>
              <a:rPr lang="pl-PL" sz="4800" dirty="0">
                <a:effectLst/>
                <a:ea typeface="Calibri" panose="020F0502020204030204" pitchFamily="34" charset="0"/>
                <a:cs typeface="Times New Roman" panose="02020603050405020304" pitchFamily="18" charset="0"/>
              </a:rPr>
              <a:t> dla odcinka lędźwiowego kręgosłupa , ćwiczenia </a:t>
            </a:r>
            <a:r>
              <a:rPr lang="pl-PL" sz="4800" dirty="0" err="1">
                <a:effectLst/>
                <a:ea typeface="Calibri" panose="020F0502020204030204" pitchFamily="34" charset="0"/>
                <a:cs typeface="Times New Roman" panose="02020603050405020304" pitchFamily="18" charset="0"/>
              </a:rPr>
              <a:t>elongacyjne</a:t>
            </a:r>
            <a:r>
              <a:rPr lang="pl-PL" sz="4800" dirty="0">
                <a:effectLst/>
                <a:ea typeface="Calibri" panose="020F0502020204030204" pitchFamily="34" charset="0"/>
                <a:cs typeface="Times New Roman" panose="02020603050405020304" pitchFamily="18" charset="0"/>
              </a:rPr>
              <a:t> oraz antygrawitacyjne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w pozycjach </a:t>
            </a:r>
            <a:r>
              <a:rPr lang="pl-PL" sz="4800" dirty="0" err="1">
                <a:effectLst/>
                <a:ea typeface="Calibri" panose="020F0502020204030204" pitchFamily="34" charset="0"/>
                <a:cs typeface="Times New Roman" panose="02020603050405020304" pitchFamily="18" charset="0"/>
              </a:rPr>
              <a:t>ułożeniowych</a:t>
            </a:r>
            <a:r>
              <a:rPr lang="pl-PL" sz="4800" dirty="0">
                <a:effectLst/>
                <a:ea typeface="Calibri" panose="020F0502020204030204" pitchFamily="34" charset="0"/>
                <a:cs typeface="Times New Roman" panose="02020603050405020304" pitchFamily="18" charset="0"/>
              </a:rPr>
              <a:t> należy zabezpieczyć kręgosłup: leżenie przodem wałek pod brzuchem, leżenie tyłem o NN ugiętych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po serii </a:t>
            </a:r>
            <a:r>
              <a:rPr lang="pl-PL" sz="4800" dirty="0" err="1">
                <a:effectLst/>
                <a:ea typeface="Calibri" panose="020F0502020204030204" pitchFamily="34" charset="0"/>
                <a:cs typeface="Times New Roman" panose="02020603050405020304" pitchFamily="18" charset="0"/>
              </a:rPr>
              <a:t>ćw</a:t>
            </a:r>
            <a:r>
              <a:rPr lang="pl-PL" sz="4800" dirty="0">
                <a:effectLst/>
                <a:ea typeface="Calibri" panose="020F0502020204030204" pitchFamily="34" charset="0"/>
                <a:cs typeface="Times New Roman" panose="02020603050405020304" pitchFamily="18" charset="0"/>
              </a:rPr>
              <a:t> </a:t>
            </a:r>
            <a:r>
              <a:rPr lang="pl-PL" sz="4800" dirty="0" err="1">
                <a:effectLst/>
                <a:ea typeface="Calibri" panose="020F0502020204030204" pitchFamily="34" charset="0"/>
                <a:cs typeface="Times New Roman" panose="02020603050405020304" pitchFamily="18" charset="0"/>
              </a:rPr>
              <a:t>antylordotycznych</a:t>
            </a:r>
            <a:r>
              <a:rPr lang="pl-PL" sz="4800" dirty="0">
                <a:effectLst/>
                <a:ea typeface="Calibri" panose="020F0502020204030204" pitchFamily="34" charset="0"/>
                <a:cs typeface="Times New Roman" panose="02020603050405020304" pitchFamily="18" charset="0"/>
              </a:rPr>
              <a:t> należy wykonać rozciąganie zginaczy stawu biodrowego (profilaktyka przykurczy) </a:t>
            </a:r>
          </a:p>
          <a:p>
            <a:pPr marL="0" indent="0">
              <a:lnSpc>
                <a:spcPct val="120000"/>
              </a:lnSpc>
              <a:spcBef>
                <a:spcPts val="0"/>
              </a:spcBef>
              <a:buNone/>
            </a:pPr>
            <a:r>
              <a:rPr lang="pl-PL" sz="4800" dirty="0">
                <a:effectLst/>
                <a:ea typeface="Calibri" panose="020F0502020204030204" pitchFamily="34" charset="0"/>
                <a:cs typeface="Times New Roman" panose="02020603050405020304" pitchFamily="18" charset="0"/>
              </a:rPr>
              <a:t>-mięśnie grzbietu w odcinku lędźwiowym są w układzie zbliżenia    przyczepów końcowych co sprzyja i prowadzi do przykurczy tych mięśni,  z towarzyszącym przykurczem zginaczy stawu biodrowego, wskutek utrzymywania się układu zbliżonych przyczepów końcowych  tych mięśni;</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 -mięśnie osłabione , rozciągnięte będące w układzie oddalenia    przyczepów końcowych to: mięśnie brzucha zwłaszcza </a:t>
            </a:r>
            <a:r>
              <a:rPr lang="pl-PL" sz="4800" dirty="0" err="1">
                <a:effectLst/>
                <a:ea typeface="Calibri" panose="020F0502020204030204" pitchFamily="34" charset="0"/>
                <a:cs typeface="Times New Roman" panose="02020603050405020304" pitchFamily="18" charset="0"/>
              </a:rPr>
              <a:t>akton</a:t>
            </a:r>
            <a:r>
              <a:rPr lang="pl-PL" sz="4800" dirty="0">
                <a:effectLst/>
                <a:ea typeface="Calibri" panose="020F0502020204030204" pitchFamily="34" charset="0"/>
                <a:cs typeface="Times New Roman" panose="02020603050405020304" pitchFamily="18" charset="0"/>
              </a:rPr>
              <a:t> dolny  mięśnia prostego brzucha, oraz mięśnie pośladkowe i kulszowo-  goleniowe, które są w układzie oddalenia przyczepów końcowych i ulegają rozciągnięciu</a:t>
            </a:r>
          </a:p>
          <a:p>
            <a:endParaRPr lang="pl-PL" dirty="0"/>
          </a:p>
        </p:txBody>
      </p:sp>
    </p:spTree>
    <p:extLst>
      <p:ext uri="{BB962C8B-B14F-4D97-AF65-F5344CB8AC3E}">
        <p14:creationId xmlns:p14="http://schemas.microsoft.com/office/powerpoint/2010/main" val="80270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3C6C469B-2456-A20F-D2AC-DC2367E7CF28}"/>
              </a:ext>
            </a:extLst>
          </p:cNvPr>
          <p:cNvSpPr>
            <a:spLocks noGrp="1"/>
          </p:cNvSpPr>
          <p:nvPr>
            <p:ph sz="half" idx="2"/>
          </p:nvPr>
        </p:nvSpPr>
        <p:spPr>
          <a:xfrm>
            <a:off x="142877" y="309490"/>
            <a:ext cx="4600574" cy="6219898"/>
          </a:xfrm>
        </p:spPr>
        <p:txBody>
          <a:bodyPr>
            <a:normAutofit fontScale="25000" lnSpcReduction="20000"/>
          </a:bodyPr>
          <a:lstStyle/>
          <a:p>
            <a:pPr marL="0" indent="0" algn="ctr">
              <a:lnSpc>
                <a:spcPct val="120000"/>
              </a:lnSpc>
              <a:spcBef>
                <a:spcPts val="0"/>
              </a:spcBef>
              <a:buNone/>
            </a:pPr>
            <a:r>
              <a:rPr lang="pl-PL" sz="7200" b="1" dirty="0">
                <a:effectLst/>
                <a:ea typeface="Calibri" panose="020F0502020204030204" pitchFamily="34" charset="0"/>
                <a:cs typeface="Times New Roman" panose="02020603050405020304" pitchFamily="18" charset="0"/>
              </a:rPr>
              <a:t> PLECY OKRĄGŁO-WKLĘSŁE</a:t>
            </a:r>
          </a:p>
          <a:p>
            <a:pPr marL="0" algn="just">
              <a:lnSpc>
                <a:spcPct val="120000"/>
              </a:lnSpc>
              <a:spcBef>
                <a:spcPts val="0"/>
              </a:spcBef>
            </a:pPr>
            <a:endParaRPr lang="pl-PL" sz="5600" dirty="0">
              <a:effectLst/>
              <a:ea typeface="Calibri" panose="020F0502020204030204" pitchFamily="34" charset="0"/>
              <a:cs typeface="Times New Roman" panose="02020603050405020304" pitchFamily="18" charset="0"/>
            </a:endParaRPr>
          </a:p>
          <a:p>
            <a:pPr marL="0" algn="just">
              <a:lnSpc>
                <a:spcPct val="120000"/>
              </a:lnSpc>
              <a:spcBef>
                <a:spcPts val="0"/>
              </a:spcBef>
            </a:pPr>
            <a:r>
              <a:rPr lang="pl-PL" sz="5600" dirty="0">
                <a:effectLst/>
                <a:ea typeface="Calibri" panose="020F0502020204030204" pitchFamily="34" charset="0"/>
                <a:cs typeface="Times New Roman" panose="02020603050405020304" pitchFamily="18" charset="0"/>
              </a:rPr>
              <a:t>Jednoczesne występowanie cech  pleców okrągłych i pleców wklęsłych :</a:t>
            </a:r>
          </a:p>
          <a:p>
            <a:pPr marL="0" algn="just">
              <a:lnSpc>
                <a:spcPct val="120000"/>
              </a:lnSpc>
              <a:spcBef>
                <a:spcPts val="0"/>
              </a:spcBef>
            </a:pPr>
            <a:r>
              <a:rPr lang="pl-PL" sz="5600" dirty="0">
                <a:effectLst/>
                <a:ea typeface="Calibri" panose="020F0502020204030204" pitchFamily="34" charset="0"/>
                <a:cs typeface="Times New Roman" panose="02020603050405020304" pitchFamily="18" charset="0"/>
              </a:rPr>
              <a:t>w postaci pogłębienia kifozy piersiowej oraz pogłębienia lordozy lędźwiowej z nadmiernie </a:t>
            </a:r>
            <a:r>
              <a:rPr lang="pl-PL" sz="5600" dirty="0" err="1">
                <a:effectLst/>
                <a:ea typeface="Calibri" panose="020F0502020204030204" pitchFamily="34" charset="0"/>
                <a:cs typeface="Times New Roman" panose="02020603050405020304" pitchFamily="18" charset="0"/>
              </a:rPr>
              <a:t>przodopochyloną</a:t>
            </a:r>
            <a:r>
              <a:rPr lang="pl-PL" sz="5600" dirty="0">
                <a:effectLst/>
                <a:ea typeface="Calibri" panose="020F0502020204030204" pitchFamily="34" charset="0"/>
                <a:cs typeface="Times New Roman" panose="02020603050405020304" pitchFamily="18" charset="0"/>
              </a:rPr>
              <a:t> miednicą</a:t>
            </a:r>
          </a:p>
          <a:p>
            <a:pPr marL="0" indent="0" algn="just">
              <a:lnSpc>
                <a:spcPct val="120000"/>
              </a:lnSpc>
              <a:spcBef>
                <a:spcPts val="0"/>
              </a:spcBef>
              <a:buNone/>
            </a:pPr>
            <a:endParaRPr lang="pl-PL" sz="3200" dirty="0">
              <a:effectLst/>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pl-PL" sz="5600" dirty="0">
                <a:effectLst/>
                <a:ea typeface="Calibri" panose="020F0502020204030204" pitchFamily="34" charset="0"/>
                <a:cs typeface="Times New Roman" panose="02020603050405020304" pitchFamily="18" charset="0"/>
              </a:rPr>
              <a:t>Program postępowania korekcyjnego  </a:t>
            </a:r>
          </a:p>
          <a:p>
            <a:pPr marL="0" indent="0" algn="just">
              <a:lnSpc>
                <a:spcPct val="120000"/>
              </a:lnSpc>
              <a:spcBef>
                <a:spcPts val="0"/>
              </a:spcBef>
              <a:buNone/>
            </a:pPr>
            <a:r>
              <a:rPr lang="pl-PL" sz="5600" dirty="0">
                <a:effectLst/>
                <a:ea typeface="Calibri" panose="020F0502020204030204" pitchFamily="34" charset="0"/>
                <a:cs typeface="Times New Roman" panose="02020603050405020304" pitchFamily="18" charset="0"/>
              </a:rPr>
              <a:t>1-zmniejszenie kąta </a:t>
            </a:r>
            <a:r>
              <a:rPr lang="pl-PL" sz="5600" dirty="0" err="1">
                <a:effectLst/>
                <a:ea typeface="Calibri" panose="020F0502020204030204" pitchFamily="34" charset="0"/>
                <a:cs typeface="Times New Roman" panose="02020603050405020304" pitchFamily="18" charset="0"/>
              </a:rPr>
              <a:t>przodopochylenia</a:t>
            </a:r>
            <a:r>
              <a:rPr lang="pl-PL" sz="5600" dirty="0">
                <a:effectLst/>
                <a:ea typeface="Calibri" panose="020F0502020204030204" pitchFamily="34" charset="0"/>
                <a:cs typeface="Times New Roman" panose="02020603050405020304" pitchFamily="18" charset="0"/>
              </a:rPr>
              <a:t> miednicy</a:t>
            </a:r>
          </a:p>
          <a:p>
            <a:pPr marL="0" indent="0" algn="just">
              <a:lnSpc>
                <a:spcPct val="120000"/>
              </a:lnSpc>
              <a:spcBef>
                <a:spcPts val="0"/>
              </a:spcBef>
              <a:buNone/>
            </a:pPr>
            <a:r>
              <a:rPr lang="pl-PL" sz="5600" dirty="0">
                <a:effectLst/>
                <a:ea typeface="Calibri" panose="020F0502020204030204" pitchFamily="34" charset="0"/>
                <a:cs typeface="Times New Roman" panose="02020603050405020304" pitchFamily="18" charset="0"/>
              </a:rPr>
              <a:t>!-co skoryguje nadmierną lordozę do głębokości fizjologicznej  </a:t>
            </a:r>
          </a:p>
          <a:p>
            <a:pPr marL="0" indent="0" algn="just">
              <a:lnSpc>
                <a:spcPct val="120000"/>
              </a:lnSpc>
              <a:spcBef>
                <a:spcPts val="0"/>
              </a:spcBef>
              <a:buNone/>
            </a:pPr>
            <a:r>
              <a:rPr lang="pl-PL" sz="5600" dirty="0">
                <a:effectLst/>
                <a:ea typeface="Calibri" panose="020F0502020204030204" pitchFamily="34" charset="0"/>
                <a:cs typeface="Times New Roman" panose="02020603050405020304" pitchFamily="18" charset="0"/>
              </a:rPr>
              <a:t>2- zmniejszenie głębokości nadmiernej kifozy piersiowej  </a:t>
            </a:r>
          </a:p>
          <a:p>
            <a:pPr marL="0" indent="0" algn="just">
              <a:lnSpc>
                <a:spcPct val="120000"/>
              </a:lnSpc>
              <a:spcBef>
                <a:spcPts val="0"/>
              </a:spcBef>
              <a:buNone/>
            </a:pPr>
            <a:endParaRPr lang="pl-PL" sz="3200" dirty="0">
              <a:effectLst/>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pl-PL" sz="5600" dirty="0">
                <a:effectLst/>
                <a:ea typeface="Calibri" panose="020F0502020204030204" pitchFamily="34" charset="0"/>
                <a:cs typeface="Times New Roman" panose="02020603050405020304" pitchFamily="18" charset="0"/>
              </a:rPr>
              <a:t>Program postępowania korekcyjnego–zadania szczegółowe: </a:t>
            </a:r>
          </a:p>
          <a:p>
            <a:pPr marL="0" indent="0" algn="just">
              <a:lnSpc>
                <a:spcPct val="120000"/>
              </a:lnSpc>
              <a:spcBef>
                <a:spcPts val="0"/>
              </a:spcBef>
              <a:buNone/>
            </a:pPr>
            <a:endParaRPr lang="pl-PL" sz="3200" dirty="0">
              <a:effectLst/>
              <a:ea typeface="Calibri" panose="020F0502020204030204" pitchFamily="34" charset="0"/>
              <a:cs typeface="Times New Roman" panose="02020603050405020304" pitchFamily="18" charset="0"/>
            </a:endParaRPr>
          </a:p>
          <a:p>
            <a:pPr marL="0" algn="just">
              <a:lnSpc>
                <a:spcPct val="120000"/>
              </a:lnSpc>
              <a:spcBef>
                <a:spcPts val="0"/>
              </a:spcBef>
            </a:pPr>
            <a:r>
              <a:rPr lang="pl-PL" sz="5600" dirty="0">
                <a:effectLst/>
                <a:ea typeface="Calibri" panose="020F0502020204030204" pitchFamily="34" charset="0"/>
                <a:cs typeface="Times New Roman" panose="02020603050405020304" pitchFamily="18" charset="0"/>
              </a:rPr>
              <a:t>rozciąganie  mięśni przykurczonych:  </a:t>
            </a:r>
          </a:p>
          <a:p>
            <a:pPr marL="0" indent="0" algn="just">
              <a:lnSpc>
                <a:spcPct val="120000"/>
              </a:lnSpc>
              <a:spcBef>
                <a:spcPts val="0"/>
              </a:spcBef>
              <a:buNone/>
            </a:pPr>
            <a:r>
              <a:rPr lang="pl-PL" sz="5600" dirty="0">
                <a:effectLst/>
                <a:ea typeface="Calibri" panose="020F0502020204030204" pitchFamily="34" charset="0"/>
                <a:cs typeface="Times New Roman" panose="02020603050405020304" pitchFamily="18" charset="0"/>
              </a:rPr>
              <a:t>-mięśni klatki piersiowej, rotatorów wewnętrznych stawu ramiennego,  </a:t>
            </a:r>
          </a:p>
          <a:p>
            <a:pPr marL="0" indent="0" algn="just">
              <a:lnSpc>
                <a:spcPct val="120000"/>
              </a:lnSpc>
              <a:spcBef>
                <a:spcPts val="0"/>
              </a:spcBef>
              <a:buNone/>
            </a:pPr>
            <a:r>
              <a:rPr lang="pl-PL" sz="5600" dirty="0">
                <a:effectLst/>
                <a:ea typeface="Calibri" panose="020F0502020204030204" pitchFamily="34" charset="0"/>
                <a:cs typeface="Times New Roman" panose="02020603050405020304" pitchFamily="18" charset="0"/>
              </a:rPr>
              <a:t>-mięśnia biodrowo-lędźwiowego, głowy prostej mięśnia czworogłowego uda, mięśnia krawieckiego, mięśni prostownika grzbietu odcinka lędźwiowego, mięśnia czworobocznego lędźwi.  </a:t>
            </a:r>
          </a:p>
          <a:p>
            <a:pPr marL="0" algn="just">
              <a:lnSpc>
                <a:spcPct val="120000"/>
              </a:lnSpc>
              <a:spcBef>
                <a:spcPts val="0"/>
              </a:spcBef>
            </a:pPr>
            <a:r>
              <a:rPr lang="pl-PL" sz="5600" dirty="0">
                <a:effectLst/>
                <a:ea typeface="Calibri" panose="020F0502020204030204" pitchFamily="34" charset="0"/>
                <a:cs typeface="Times New Roman" panose="02020603050405020304" pitchFamily="18" charset="0"/>
              </a:rPr>
              <a:t>wzmacnianie mięśni osłabionych:   </a:t>
            </a:r>
          </a:p>
          <a:p>
            <a:pPr marL="0" indent="0" algn="just">
              <a:lnSpc>
                <a:spcPct val="120000"/>
              </a:lnSpc>
              <a:spcBef>
                <a:spcPts val="0"/>
              </a:spcBef>
              <a:buNone/>
            </a:pPr>
            <a:r>
              <a:rPr lang="pl-PL" sz="5600" dirty="0">
                <a:ea typeface="Calibri" panose="020F0502020204030204" pitchFamily="34" charset="0"/>
                <a:cs typeface="Times New Roman" panose="02020603050405020304" pitchFamily="18" charset="0"/>
              </a:rPr>
              <a:t>-</a:t>
            </a:r>
            <a:r>
              <a:rPr lang="pl-PL" sz="5600" dirty="0">
                <a:effectLst/>
                <a:ea typeface="Calibri" panose="020F0502020204030204" pitchFamily="34" charset="0"/>
                <a:cs typeface="Times New Roman" panose="02020603050405020304" pitchFamily="18" charset="0"/>
              </a:rPr>
              <a:t>mięśni prostownika grzbietu odcinka piersiowego,  mięśni brzucha   </a:t>
            </a:r>
          </a:p>
          <a:p>
            <a:pPr marL="0" indent="0" algn="just">
              <a:lnSpc>
                <a:spcPct val="120000"/>
              </a:lnSpc>
              <a:spcBef>
                <a:spcPts val="0"/>
              </a:spcBef>
              <a:buNone/>
            </a:pPr>
            <a:r>
              <a:rPr lang="pl-PL" sz="5600" dirty="0">
                <a:ea typeface="Calibri" panose="020F0502020204030204" pitchFamily="34" charset="0"/>
                <a:cs typeface="Times New Roman" panose="02020603050405020304" pitchFamily="18" charset="0"/>
              </a:rPr>
              <a:t>-</a:t>
            </a:r>
            <a:r>
              <a:rPr lang="pl-PL" sz="5600" dirty="0">
                <a:effectLst/>
                <a:ea typeface="Calibri" panose="020F0502020204030204" pitchFamily="34" charset="0"/>
                <a:cs typeface="Times New Roman" panose="02020603050405020304" pitchFamily="18" charset="0"/>
              </a:rPr>
              <a:t>mięśni pośladkowych, rotatorów zewnętrznych stawu ramiennego </a:t>
            </a:r>
          </a:p>
          <a:p>
            <a:pPr marL="0" algn="just">
              <a:lnSpc>
                <a:spcPct val="120000"/>
              </a:lnSpc>
              <a:spcBef>
                <a:spcPts val="0"/>
              </a:spcBef>
            </a:pPr>
            <a:r>
              <a:rPr lang="pl-PL" sz="5600" dirty="0">
                <a:effectLst/>
                <a:ea typeface="Calibri" panose="020F0502020204030204" pitchFamily="34" charset="0"/>
                <a:cs typeface="Times New Roman" panose="02020603050405020304" pitchFamily="18" charset="0"/>
              </a:rPr>
              <a:t>utrzymanie pełnej ruchomości kręgosłupa, a także utrzymanie pełnego zakresu ruchomości w obrębie obręczy barkowej i biodrowej   </a:t>
            </a:r>
          </a:p>
          <a:p>
            <a:pPr algn="just"/>
            <a:endParaRPr lang="pl-PL" dirty="0"/>
          </a:p>
        </p:txBody>
      </p:sp>
      <p:sp>
        <p:nvSpPr>
          <p:cNvPr id="6" name="Symbol zastępczy zawartości 5">
            <a:extLst>
              <a:ext uri="{FF2B5EF4-FFF2-40B4-BE49-F238E27FC236}">
                <a16:creationId xmlns:a16="http://schemas.microsoft.com/office/drawing/2014/main" id="{BAC323EA-2864-B7D1-A2E3-79FD5D801442}"/>
              </a:ext>
            </a:extLst>
          </p:cNvPr>
          <p:cNvSpPr>
            <a:spLocks noGrp="1"/>
          </p:cNvSpPr>
          <p:nvPr>
            <p:ph sz="quarter" idx="4"/>
          </p:nvPr>
        </p:nvSpPr>
        <p:spPr>
          <a:xfrm>
            <a:off x="4946073" y="200024"/>
            <a:ext cx="6898265" cy="6468061"/>
          </a:xfrm>
        </p:spPr>
        <p:txBody>
          <a:bodyPr>
            <a:normAutofit fontScale="25000" lnSpcReduction="20000"/>
          </a:bodyPr>
          <a:lstStyle/>
          <a:p>
            <a:pPr marL="0" indent="0" algn="just">
              <a:lnSpc>
                <a:spcPct val="120000"/>
              </a:lnSpc>
              <a:spcBef>
                <a:spcPts val="0"/>
              </a:spcBef>
              <a:buNone/>
            </a:pPr>
            <a:r>
              <a:rPr lang="pl-PL" sz="5400" dirty="0">
                <a:effectLst/>
                <a:ea typeface="Calibri" panose="020F0502020204030204" pitchFamily="34" charset="0"/>
                <a:cs typeface="Times New Roman" panose="02020603050405020304" pitchFamily="18" charset="0"/>
              </a:rPr>
              <a:t>Zasady postępowania korekcyjnego w plecach okrągło -  wklęsłych :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Stosować stabilizację odcinkową – ruch korekcyjny z jednego odcinka nie może być przenoszony na odcinki sąsiednie aby nie pogłębiać wady </a:t>
            </a:r>
          </a:p>
          <a:p>
            <a:pPr marL="0" indent="0" algn="just">
              <a:lnSpc>
                <a:spcPct val="120000"/>
              </a:lnSpc>
              <a:spcBef>
                <a:spcPts val="0"/>
              </a:spcBef>
              <a:buNone/>
            </a:pPr>
            <a:r>
              <a:rPr lang="pl-PL" sz="5400" dirty="0">
                <a:effectLst/>
                <a:ea typeface="Calibri" panose="020F0502020204030204" pitchFamily="34" charset="0"/>
                <a:cs typeface="Times New Roman" panose="02020603050405020304" pitchFamily="18" charset="0"/>
              </a:rPr>
              <a:t>Zabezpieczenie przed przenoszeniem ruchu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pozycje wyjściowe ustalające odcinki sąsiednie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ograniczenie zakresu ruchu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zabezpieczać odcinek przez stosowanie przyborów</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przestrzegać zasadę indywidualizacji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dostosować ćwiczenia do umiejscowienia  i rozległości  wady </a:t>
            </a:r>
          </a:p>
          <a:p>
            <a:pPr marL="0" indent="0" algn="just">
              <a:lnSpc>
                <a:spcPct val="120000"/>
              </a:lnSpc>
              <a:spcBef>
                <a:spcPts val="0"/>
              </a:spcBef>
              <a:buNone/>
            </a:pPr>
            <a:r>
              <a:rPr lang="pl-PL" sz="5400" dirty="0">
                <a:effectLst/>
                <a:ea typeface="Calibri" panose="020F0502020204030204" pitchFamily="34" charset="0"/>
                <a:cs typeface="Times New Roman" panose="02020603050405020304" pitchFamily="18" charset="0"/>
              </a:rPr>
              <a:t>UWAGA   ! stosujemy pozycje </a:t>
            </a:r>
            <a:r>
              <a:rPr lang="pl-PL" sz="5400" dirty="0" err="1">
                <a:effectLst/>
                <a:ea typeface="Calibri" panose="020F0502020204030204" pitchFamily="34" charset="0"/>
                <a:cs typeface="Times New Roman" panose="02020603050405020304" pitchFamily="18" charset="0"/>
              </a:rPr>
              <a:t>antylordotyczne</a:t>
            </a:r>
            <a:r>
              <a:rPr lang="pl-PL" sz="5400" dirty="0">
                <a:effectLst/>
                <a:ea typeface="Calibri" panose="020F0502020204030204" pitchFamily="34" charset="0"/>
                <a:cs typeface="Times New Roman" panose="02020603050405020304" pitchFamily="18" charset="0"/>
              </a:rPr>
              <a:t> z równoczesnym rozciąganiem mm biodrowo-lędźwiowych jako prewencja przykurczy </a:t>
            </a:r>
          </a:p>
          <a:p>
            <a:pPr marL="0" indent="0" algn="just">
              <a:lnSpc>
                <a:spcPct val="120000"/>
              </a:lnSpc>
              <a:spcBef>
                <a:spcPts val="0"/>
              </a:spcBef>
              <a:buNone/>
            </a:pPr>
            <a:r>
              <a:rPr lang="pl-PL" sz="5400" dirty="0">
                <a:effectLst/>
                <a:ea typeface="Calibri" panose="020F0502020204030204" pitchFamily="34" charset="0"/>
                <a:cs typeface="Times New Roman" panose="02020603050405020304" pitchFamily="18" charset="0"/>
              </a:rPr>
              <a:t>PAMIĘTAJ  !  o zrównoważeniu przednio-tylnym sylwetki, względem płaszczyzny czołowej, przechodzącej przez staw skokowy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PRZECIWWSKAZANE są:  pozycje i czynności zgięciowe w odcinku piersiowym kręgosłupa oraz wyprostne i </a:t>
            </a:r>
            <a:r>
              <a:rPr lang="pl-PL" sz="5400" dirty="0" err="1">
                <a:effectLst/>
                <a:ea typeface="Calibri" panose="020F0502020204030204" pitchFamily="34" charset="0"/>
                <a:cs typeface="Times New Roman" panose="02020603050405020304" pitchFamily="18" charset="0"/>
              </a:rPr>
              <a:t>lordotyzujące</a:t>
            </a:r>
            <a:r>
              <a:rPr lang="pl-PL" sz="5400" dirty="0">
                <a:effectLst/>
                <a:ea typeface="Calibri" panose="020F0502020204030204" pitchFamily="34" charset="0"/>
                <a:cs typeface="Times New Roman" panose="02020603050405020304" pitchFamily="18" charset="0"/>
              </a:rPr>
              <a:t> w odcinku lędźwiowym kręgosłupa</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 układy ramion w rotacji wewnętrznej, RR w przód, RR skrzyżowane na klatce piersiowej,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przyjmowanie pozycji </a:t>
            </a:r>
            <a:r>
              <a:rPr lang="pl-PL" sz="5400" dirty="0" err="1">
                <a:effectLst/>
                <a:ea typeface="Calibri" panose="020F0502020204030204" pitchFamily="34" charset="0"/>
                <a:cs typeface="Times New Roman" panose="02020603050405020304" pitchFamily="18" charset="0"/>
              </a:rPr>
              <a:t>lordotyzujących</a:t>
            </a:r>
            <a:r>
              <a:rPr lang="pl-PL" sz="5400" dirty="0">
                <a:effectLst/>
                <a:ea typeface="Calibri" panose="020F0502020204030204" pitchFamily="34" charset="0"/>
                <a:cs typeface="Times New Roman" panose="02020603050405020304" pitchFamily="18" charset="0"/>
              </a:rPr>
              <a:t> odcinek lędźwiowy kręgosłupa z równoczesną możliwością </a:t>
            </a:r>
            <a:r>
              <a:rPr lang="pl-PL" sz="5400" dirty="0" err="1">
                <a:effectLst/>
                <a:ea typeface="Calibri" panose="020F0502020204030204" pitchFamily="34" charset="0"/>
                <a:cs typeface="Times New Roman" panose="02020603050405020304" pitchFamily="18" charset="0"/>
              </a:rPr>
              <a:t>kifotyzacji</a:t>
            </a:r>
            <a:r>
              <a:rPr lang="pl-PL" sz="5400" dirty="0">
                <a:effectLst/>
                <a:ea typeface="Calibri" panose="020F0502020204030204" pitchFamily="34" charset="0"/>
                <a:cs typeface="Times New Roman" panose="02020603050405020304" pitchFamily="18" charset="0"/>
              </a:rPr>
              <a:t> odcinka piersiowego kręgosłupa,</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leżenie przodem RR wzdłuż ciała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leżenie tyłem o nogach prostych.</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WSKAZANE są: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przyjmowanie pozycji </a:t>
            </a:r>
            <a:r>
              <a:rPr lang="pl-PL" sz="5400" dirty="0" err="1">
                <a:effectLst/>
                <a:ea typeface="Calibri" panose="020F0502020204030204" pitchFamily="34" charset="0"/>
                <a:cs typeface="Times New Roman" panose="02020603050405020304" pitchFamily="18" charset="0"/>
              </a:rPr>
              <a:t>antylordotycznych</a:t>
            </a:r>
            <a:r>
              <a:rPr lang="pl-PL" sz="5400" dirty="0">
                <a:effectLst/>
                <a:ea typeface="Calibri" panose="020F0502020204030204" pitchFamily="34" charset="0"/>
                <a:cs typeface="Times New Roman" panose="02020603050405020304" pitchFamily="18" charset="0"/>
              </a:rPr>
              <a:t> dla odcinka lędźwiowego kręgosłupa z równoczesną możliwością oddziaływania wyprostnego </a:t>
            </a:r>
            <a:r>
              <a:rPr lang="pl-PL" sz="5400" dirty="0" err="1">
                <a:effectLst/>
                <a:ea typeface="Calibri" panose="020F0502020204030204" pitchFamily="34" charset="0"/>
                <a:cs typeface="Times New Roman" panose="02020603050405020304" pitchFamily="18" charset="0"/>
              </a:rPr>
              <a:t>antykifotycznego</a:t>
            </a:r>
            <a:r>
              <a:rPr lang="pl-PL" sz="5400" dirty="0">
                <a:effectLst/>
                <a:ea typeface="Calibri" panose="020F0502020204030204" pitchFamily="34" charset="0"/>
                <a:cs typeface="Times New Roman" panose="02020603050405020304" pitchFamily="18" charset="0"/>
              </a:rPr>
              <a:t>  dla odcinka piersiowego kręgosłupa,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wskazane układy ramion: skurcz pionowy RR, RR w bok, RR w górę w skos, RR w dół w skos, RR w bok w przód ugnij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ćwiczenia </a:t>
            </a:r>
            <a:r>
              <a:rPr lang="pl-PL" sz="5400" dirty="0" err="1">
                <a:effectLst/>
                <a:ea typeface="Calibri" panose="020F0502020204030204" pitchFamily="34" charset="0"/>
                <a:cs typeface="Times New Roman" panose="02020603050405020304" pitchFamily="18" charset="0"/>
              </a:rPr>
              <a:t>elongacyjne</a:t>
            </a:r>
            <a:r>
              <a:rPr lang="pl-PL" sz="5400" dirty="0">
                <a:effectLst/>
                <a:ea typeface="Calibri" panose="020F0502020204030204" pitchFamily="34" charset="0"/>
                <a:cs typeface="Times New Roman" panose="02020603050405020304" pitchFamily="18" charset="0"/>
              </a:rPr>
              <a:t> oraz antygrawitacyjne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w pozycjach </a:t>
            </a:r>
            <a:r>
              <a:rPr lang="pl-PL" sz="5400" dirty="0" err="1">
                <a:effectLst/>
                <a:ea typeface="Calibri" panose="020F0502020204030204" pitchFamily="34" charset="0"/>
                <a:cs typeface="Times New Roman" panose="02020603050405020304" pitchFamily="18" charset="0"/>
              </a:rPr>
              <a:t>ułożeniowych</a:t>
            </a:r>
            <a:r>
              <a:rPr lang="pl-PL" sz="5400" dirty="0">
                <a:effectLst/>
                <a:ea typeface="Calibri" panose="020F0502020204030204" pitchFamily="34" charset="0"/>
                <a:cs typeface="Times New Roman" panose="02020603050405020304" pitchFamily="18" charset="0"/>
              </a:rPr>
              <a:t> należy zabezpieczyć kręgosłup: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leżenie przodem wałek pod brzuchem, </a:t>
            </a:r>
          </a:p>
          <a:p>
            <a:pPr marL="0" algn="just">
              <a:lnSpc>
                <a:spcPct val="120000"/>
              </a:lnSpc>
              <a:spcBef>
                <a:spcPts val="0"/>
              </a:spcBef>
            </a:pPr>
            <a:r>
              <a:rPr lang="pl-PL" sz="5400" dirty="0">
                <a:effectLst/>
                <a:ea typeface="Calibri" panose="020F0502020204030204" pitchFamily="34" charset="0"/>
                <a:cs typeface="Times New Roman" panose="02020603050405020304" pitchFamily="18" charset="0"/>
              </a:rPr>
              <a:t>leżenie tyłem o NN ugiętych </a:t>
            </a:r>
          </a:p>
          <a:p>
            <a:endParaRPr lang="pl-PL" dirty="0"/>
          </a:p>
        </p:txBody>
      </p:sp>
    </p:spTree>
    <p:extLst>
      <p:ext uri="{BB962C8B-B14F-4D97-AF65-F5344CB8AC3E}">
        <p14:creationId xmlns:p14="http://schemas.microsoft.com/office/powerpoint/2010/main" val="1592488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7440658B-0455-9CC5-0454-08440A1B112D}"/>
              </a:ext>
            </a:extLst>
          </p:cNvPr>
          <p:cNvSpPr>
            <a:spLocks noGrp="1"/>
          </p:cNvSpPr>
          <p:nvPr>
            <p:ph sz="half" idx="2"/>
          </p:nvPr>
        </p:nvSpPr>
        <p:spPr>
          <a:xfrm>
            <a:off x="357188" y="200025"/>
            <a:ext cx="5857875" cy="6457950"/>
          </a:xfrm>
        </p:spPr>
        <p:txBody>
          <a:bodyPr>
            <a:normAutofit fontScale="25000" lnSpcReduction="20000"/>
          </a:bodyPr>
          <a:lstStyle/>
          <a:p>
            <a:pPr marL="0" indent="0" algn="ctr">
              <a:lnSpc>
                <a:spcPct val="120000"/>
              </a:lnSpc>
              <a:spcBef>
                <a:spcPts val="0"/>
              </a:spcBef>
              <a:buNone/>
            </a:pPr>
            <a:r>
              <a:rPr lang="pl-PL" sz="6400" b="1" dirty="0">
                <a:effectLst/>
                <a:ea typeface="Calibri" panose="020F0502020204030204" pitchFamily="34" charset="0"/>
                <a:cs typeface="Times New Roman" panose="02020603050405020304" pitchFamily="18" charset="0"/>
              </a:rPr>
              <a:t> KLATKA PIERSIOWA KURZA </a:t>
            </a:r>
          </a:p>
          <a:p>
            <a:pPr marL="0" indent="0" algn="ctr">
              <a:lnSpc>
                <a:spcPct val="120000"/>
              </a:lnSpc>
              <a:spcBef>
                <a:spcPts val="0"/>
              </a:spcBef>
              <a:buNone/>
            </a:pPr>
            <a:endParaRPr lang="pl-PL" sz="3200" b="1"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Istota wady  - mostek ulega zniekształceniu oraz jest najbardziej wysuniętą do przodu częścią klatki piersiowej ,  występuje  zwiększony wymiar przednio-tylny klatki piersiowej  </a:t>
            </a: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żebra tracą fizjologiczne wygięcie i  poniżej linii  sutków obserwuje się ich wklęsłość,  w niektórych przypadkach można zaobserwować zmiany pokrzywicze   ( jak bruzda Harrisona, różaniec pokrzywiczy)</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Etiologia: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wada wrodzona, wada rozwojowa powstała najczęściej na skutek przebytej krzywicy</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UWAGA !!! Zarówno klatka piersiowa kurza jak i klatka piersiowa lejkowata są zmianami strukturalnymi,  dlatego nie ma możliwości modyfikowania ich kształtu za pomocą ćwiczeń korekcyjnych.   Postępowanie korekcyjne w tych wadach ma na celu poprawę wydolności organizmu, ruchomości poszczególnych stawów  i usunięcie przykurczy.</a:t>
            </a:r>
          </a:p>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Postępowanie korekcyjne - Klatka piersiowa kurza</a:t>
            </a:r>
            <a:r>
              <a:rPr lang="pl-PL" sz="5600" dirty="0">
                <a:effectLst/>
                <a:ea typeface="Calibri" panose="020F0502020204030204" pitchFamily="34" charset="0"/>
                <a:cs typeface="Times New Roman" panose="02020603050405020304" pitchFamily="18" charset="0"/>
              </a:rPr>
              <a:t>  założenia ogólne :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Rozciąganie klatki piersiowej w płaszczyźnie czołowej ! NIE zwiększać  wymiaru przednio-tylnego  klatki piersiowej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Ściągnięcie w dół dolnych łuków żeber (które są osadzone wdechowo) między innymi poprzez wzmocnienie mięśni skośnych brzucha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Zwiększenie ruchomości w stawach barkowych i kręgosłupa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Wzmocnienie mięśni grzbietu i pozostałych mięśni posturalnych w odpowiednim układzie odniesienia ich przyczepów końcowych</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Klatka piersiowa kurza- ćwiczenia oddechowe – kształtowanie przeponowego toru oddechowego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Akcent na fazę wydechu</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Wdech wspomagamy pracą ramion bokiem w górę, wydech- przodem w dół</a:t>
            </a:r>
          </a:p>
          <a:p>
            <a:endParaRPr lang="pl-PL" dirty="0"/>
          </a:p>
        </p:txBody>
      </p:sp>
      <p:sp>
        <p:nvSpPr>
          <p:cNvPr id="6" name="Symbol zastępczy zawartości 5">
            <a:extLst>
              <a:ext uri="{FF2B5EF4-FFF2-40B4-BE49-F238E27FC236}">
                <a16:creationId xmlns:a16="http://schemas.microsoft.com/office/drawing/2014/main" id="{527386A7-D493-FCEC-D283-33CD6131CFF3}"/>
              </a:ext>
            </a:extLst>
          </p:cNvPr>
          <p:cNvSpPr>
            <a:spLocks noGrp="1"/>
          </p:cNvSpPr>
          <p:nvPr>
            <p:ph sz="quarter" idx="4"/>
          </p:nvPr>
        </p:nvSpPr>
        <p:spPr>
          <a:xfrm>
            <a:off x="6172199" y="200024"/>
            <a:ext cx="5857875" cy="6560993"/>
          </a:xfrm>
        </p:spPr>
        <p:txBody>
          <a:bodyPr>
            <a:normAutofit fontScale="25000" lnSpcReduction="20000"/>
          </a:bodyPr>
          <a:lstStyle/>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Ogólnorozwojowe: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kształtujące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gimnastyczne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-sporty uzupełniające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oddechowe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specjalne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Podskoki, gry i zabawy intensyfikujące układ oddechowy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Pływanie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oddziaływanie na cały organizm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zwiększenie ruchomości w stawach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usunięcie przykurczów</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zwiększenie siły  mięśniowej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zwiększenie sprawności fizycznej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oddechowe  : nauka prawidłowego oddychania,  zwiększenie pojemności życiowej płuc,  wzmocnienie mięśni oddechowych,  zwiększenie ruchomości klatki piersiowej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specjalne : ćwiczenia o charakterze kształtującym – stosowane są indywidualnie do rodzaju wady</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ćwiczenia o charakterze wytrzymałościowym mają za zadanie poprawę sprawności narządów wewnętrznych (istotne jest stosowanie ćwiczeń specjalnych o charakterze wytrzymałościowym, Powinny być stosowane w każdym typie wady klatki piersiowej ponieważ wpływają na poprawę parametrów oddechowych, krążeniowych i wydolnościowych.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Mają korzystne oddziaływanie na metabolizm całego organizmu oraz sprawność procesów termoregulacyjnych</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Formy postępowania korekcyjnego :  w  wadach klatki piersiowej należy stosować ćwiczenia intensywne czyli:</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Biegi,  Podskoki ,  Rzuty  ,   </a:t>
            </a:r>
            <a:r>
              <a:rPr lang="pl-PL" sz="5600" dirty="0" err="1">
                <a:effectLst/>
                <a:ea typeface="Calibri" panose="020F0502020204030204" pitchFamily="34" charset="0"/>
                <a:cs typeface="Times New Roman" panose="02020603050405020304" pitchFamily="18" charset="0"/>
              </a:rPr>
              <a:t>Czworakowanie</a:t>
            </a:r>
            <a:r>
              <a:rPr lang="pl-PL" sz="5600" dirty="0">
                <a:effectLst/>
                <a:ea typeface="Calibri" panose="020F0502020204030204" pitchFamily="34" charset="0"/>
                <a:cs typeface="Times New Roman" panose="02020603050405020304" pitchFamily="18" charset="0"/>
              </a:rPr>
              <a:t> ! ale</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 przy klatce kurzej - przodem</a:t>
            </a:r>
            <a:endParaRPr lang="pl-PL" dirty="0"/>
          </a:p>
        </p:txBody>
      </p:sp>
    </p:spTree>
    <p:extLst>
      <p:ext uri="{BB962C8B-B14F-4D97-AF65-F5344CB8AC3E}">
        <p14:creationId xmlns:p14="http://schemas.microsoft.com/office/powerpoint/2010/main" val="279354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B242EB3D-536B-40C5-8D57-D818BEB71B4E}"/>
              </a:ext>
            </a:extLst>
          </p:cNvPr>
          <p:cNvSpPr>
            <a:spLocks noGrp="1"/>
          </p:cNvSpPr>
          <p:nvPr>
            <p:ph sz="half" idx="2"/>
          </p:nvPr>
        </p:nvSpPr>
        <p:spPr>
          <a:xfrm>
            <a:off x="100013" y="239151"/>
            <a:ext cx="5100637" cy="6386732"/>
          </a:xfrm>
        </p:spPr>
        <p:txBody>
          <a:bodyPr>
            <a:normAutofit fontScale="25000" lnSpcReduction="20000"/>
          </a:bodyPr>
          <a:lstStyle/>
          <a:p>
            <a:pPr marL="0" indent="0" algn="ctr">
              <a:lnSpc>
                <a:spcPct val="120000"/>
              </a:lnSpc>
              <a:spcBef>
                <a:spcPts val="0"/>
              </a:spcBef>
              <a:buNone/>
            </a:pPr>
            <a:r>
              <a:rPr lang="pl-PL" sz="6400" b="1" dirty="0">
                <a:effectLst/>
                <a:ea typeface="Calibri" panose="020F0502020204030204" pitchFamily="34" charset="0"/>
                <a:cs typeface="Times New Roman" panose="02020603050405020304" pitchFamily="18" charset="0"/>
              </a:rPr>
              <a:t>KLATKA PIERSIOWA LEJKOWATA</a:t>
            </a:r>
          </a:p>
          <a:p>
            <a:pPr marL="0" indent="0" algn="ctr">
              <a:lnSpc>
                <a:spcPct val="120000"/>
              </a:lnSpc>
              <a:spcBef>
                <a:spcPts val="0"/>
              </a:spcBef>
              <a:buNone/>
            </a:pPr>
            <a:endParaRPr lang="pl-PL" sz="3200" b="1"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Etiologia: wrodzone zaburzenie rozwoju przepony nieproporcjonalny rozrost chrząstek żebrowych, osłabienie mięśni oddechowych.  Klatka piersiowa lejkowata  może powodować, spowolnienie rozwoju fizycznego, wadliwą postawę,  </a:t>
            </a:r>
            <a:r>
              <a:rPr lang="pl-PL" sz="5600" dirty="0">
                <a:ea typeface="Calibri" panose="020F0502020204030204" pitchFamily="34" charset="0"/>
                <a:cs typeface="Times New Roman" panose="02020603050405020304" pitchFamily="18" charset="0"/>
              </a:rPr>
              <a:t>a</a:t>
            </a:r>
            <a:r>
              <a:rPr lang="pl-PL" sz="5600" dirty="0">
                <a:effectLst/>
                <a:ea typeface="Calibri" panose="020F0502020204030204" pitchFamily="34" charset="0"/>
                <a:cs typeface="Times New Roman" panose="02020603050405020304" pitchFamily="18" charset="0"/>
              </a:rPr>
              <a:t>patię i ograniczoną ruchliwość, zmniejszenie  wydolności fizycznej organizmu, zmniejszenie  pojemności życiowej płuc, ograniczenie ruchomości klatki piersiowej, skłonność do schorzeń układu oddechowego i sercowo-naczyniowego</a:t>
            </a:r>
          </a:p>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Istota wady   !! -  Lejkowate zapadnięcie części mostka oraz często przylegających do niego odcinków  żeber. Towarzyszy zmniejszony wymiar przednio – tylny klatki piersiowej</a:t>
            </a:r>
            <a:endParaRPr lang="pl-PL" sz="56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 Zmiany mogą mieć charakter symetryczny lub asymetryczny</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Często również towarzyszącymi  objawami klinicznymi są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osłabienie mięśni grzbietu</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wiotkość mięśni brzucha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wysunięcie barków do przodu</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spłaszczenie klatki piersiowej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paradoksalne ruchy klatki piersiowej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upośledzona funkcja oddechowa</a:t>
            </a:r>
          </a:p>
          <a:p>
            <a:pPr marL="0" indent="0">
              <a:lnSpc>
                <a:spcPct val="120000"/>
              </a:lnSpc>
              <a:spcBef>
                <a:spcPts val="0"/>
              </a:spcBef>
              <a:buNone/>
            </a:pPr>
            <a:endParaRPr lang="pl-PL" sz="56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UWAGA !!! Zarówno klatka piersiowa kurza jak i klatka piersiowa lejkowata są zmianami strukturalnymi,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dlatego nie ma możliwości modyfikowania ich kształtu za pomocą ćwiczeń korekcyjnych.   Postępowanie korekcyjne w tych wadach ma na celu poprawę wydolności organizmu, ruchomości poszczególnych stawów  i usunięcie przykurczy.</a:t>
            </a:r>
          </a:p>
          <a:p>
            <a:endParaRPr lang="pl-PL" dirty="0"/>
          </a:p>
        </p:txBody>
      </p:sp>
      <p:sp>
        <p:nvSpPr>
          <p:cNvPr id="6" name="Symbol zastępczy zawartości 5">
            <a:extLst>
              <a:ext uri="{FF2B5EF4-FFF2-40B4-BE49-F238E27FC236}">
                <a16:creationId xmlns:a16="http://schemas.microsoft.com/office/drawing/2014/main" id="{7EC26080-E97D-5B0F-A9E2-EE80E00AABEB}"/>
              </a:ext>
            </a:extLst>
          </p:cNvPr>
          <p:cNvSpPr>
            <a:spLocks noGrp="1"/>
          </p:cNvSpPr>
          <p:nvPr>
            <p:ph sz="quarter" idx="4"/>
          </p:nvPr>
        </p:nvSpPr>
        <p:spPr>
          <a:xfrm>
            <a:off x="5043488" y="100013"/>
            <a:ext cx="7148512" cy="6638411"/>
          </a:xfrm>
        </p:spPr>
        <p:txBody>
          <a:bodyPr>
            <a:normAutofit fontScale="25000" lnSpcReduction="20000"/>
          </a:bodyPr>
          <a:lstStyle/>
          <a:p>
            <a:pPr marL="0">
              <a:lnSpc>
                <a:spcPct val="120000"/>
              </a:lnSpc>
              <a:spcBef>
                <a:spcPts val="0"/>
              </a:spcBef>
            </a:pPr>
            <a:r>
              <a:rPr lang="pl-PL" sz="4800" dirty="0">
                <a:effectLst/>
                <a:ea typeface="Calibri" panose="020F0502020204030204" pitchFamily="34" charset="0"/>
                <a:cs typeface="Times New Roman" panose="02020603050405020304" pitchFamily="18" charset="0"/>
              </a:rPr>
              <a:t>Grupy ćwiczeń wykorzystywane  w korekcji wad klatki piersiowej</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ogólnorozwojowe: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kształtujące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-sporty uzupełniające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oddechowe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specjalne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Podskoki, gry i zabawy intensyfikujące układ oddechowy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 Pływanie</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 oddziaływanie na cały organizm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zwiększenie ruchomości w stawach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usunięcie przykurczów</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zwiększenie siły  mięśniowej</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zwiększenie sprawności fizycznej</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oddechowe  : nauka prawidłowego oddychania,  zwiększenie pojemności życiowej płuc,  wzmocnienie mięśni oddechowych,  zwiększenie ruchomości klatki piersiowej</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specjalne : ćwiczenia o charakterze kształtującym – stosowane są indywidualnie do rodzaju wady</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ćwiczenia o charakterze wytrzymałościowym mają za zadanie poprawę sprawności narządów wewnętrznych (istotne jest stosowanie ćwiczeń specjalnych o charakterze wytrzymałościowym, Powinny być stosowane w każdym typie wady klatki piersiowej ponieważ wpływają na poprawę parametrów oddechowych, krążeniowych i wydolnościowych. Mają korzystne oddziaływanie na metabolizm całego organizmu oraz sprawność procesów termoregulacyjnych)</a:t>
            </a:r>
          </a:p>
          <a:p>
            <a:pPr marL="0" indent="0">
              <a:lnSpc>
                <a:spcPct val="120000"/>
              </a:lnSpc>
              <a:spcBef>
                <a:spcPts val="0"/>
              </a:spcBef>
              <a:buNone/>
            </a:pPr>
            <a:r>
              <a:rPr lang="pl-PL" sz="4800" dirty="0">
                <a:effectLst/>
                <a:ea typeface="Calibri" panose="020F0502020204030204" pitchFamily="34" charset="0"/>
                <a:cs typeface="Times New Roman" panose="02020603050405020304" pitchFamily="18" charset="0"/>
              </a:rPr>
              <a:t>Formy postępowania korekcyjnego : w wadach klatki piersiowej należy stosować ćwiczenia intensywne czyli:</a:t>
            </a:r>
            <a:r>
              <a:rPr lang="pl-PL" sz="4800" dirty="0">
                <a:ea typeface="Calibri" panose="020F0502020204030204" pitchFamily="34" charset="0"/>
                <a:cs typeface="Times New Roman" panose="02020603050405020304" pitchFamily="18" charset="0"/>
              </a:rPr>
              <a:t>  b</a:t>
            </a:r>
            <a:r>
              <a:rPr lang="pl-PL" sz="4800" dirty="0">
                <a:effectLst/>
                <a:ea typeface="Calibri" panose="020F0502020204030204" pitchFamily="34" charset="0"/>
                <a:cs typeface="Times New Roman" panose="02020603050405020304" pitchFamily="18" charset="0"/>
              </a:rPr>
              <a:t>iegi,  podskoki,  rzuty,  </a:t>
            </a:r>
            <a:r>
              <a:rPr lang="pl-PL" sz="4800" dirty="0" err="1">
                <a:ea typeface="Calibri" panose="020F0502020204030204" pitchFamily="34" charset="0"/>
                <a:cs typeface="Times New Roman" panose="02020603050405020304" pitchFamily="18" charset="0"/>
              </a:rPr>
              <a:t>c</a:t>
            </a:r>
            <a:r>
              <a:rPr lang="pl-PL" sz="4800" dirty="0" err="1">
                <a:effectLst/>
                <a:ea typeface="Calibri" panose="020F0502020204030204" pitchFamily="34" charset="0"/>
                <a:cs typeface="Times New Roman" panose="02020603050405020304" pitchFamily="18" charset="0"/>
              </a:rPr>
              <a:t>zworakowanie</a:t>
            </a:r>
            <a:r>
              <a:rPr lang="pl-PL" sz="4800" dirty="0">
                <a:effectLst/>
                <a:ea typeface="Calibri" panose="020F0502020204030204" pitchFamily="34" charset="0"/>
                <a:cs typeface="Times New Roman" panose="02020603050405020304" pitchFamily="18" charset="0"/>
              </a:rPr>
              <a:t> ! ale ! przy klatce szewskiej i lejkowatej - tyłem</a:t>
            </a:r>
          </a:p>
          <a:p>
            <a:pPr marL="0" indent="0">
              <a:lnSpc>
                <a:spcPct val="120000"/>
              </a:lnSpc>
              <a:spcBef>
                <a:spcPts val="0"/>
              </a:spcBef>
              <a:buNone/>
            </a:pPr>
            <a:endParaRPr lang="pl-PL" sz="32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4800" dirty="0">
                <a:effectLst/>
                <a:ea typeface="Calibri" panose="020F0502020204030204" pitchFamily="34" charset="0"/>
                <a:cs typeface="Times New Roman" panose="02020603050405020304" pitchFamily="18" charset="0"/>
              </a:rPr>
              <a:t>Postępowanie korekcyjne - Klatka piersiowa lejkowata - założenia ogólne: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Zwiększenie wymiaru przednio-tylnego  klatki piersiowej – zwiększenie głębokości klatki piersiowej w płaszczyźnie strzałkowej </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Rozciągnięcie więzadeł i mięśni klatki piersiowej</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Zwiększenie ruchomości w stawach barkowych i kręgosłupa</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Wzmocnienie mięśni klatki piersiowej, mięśni grzbietu i pozostałych mięśni posturalnych w odpowiednim układzie odniesienia ich przyczepów końcowych</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Klatka lejkowata – ćwiczenia oddechowe – kształtujemy piersiowy tor oddechowy celem zwiększenia wymiaru przednio-</a:t>
            </a:r>
            <a:r>
              <a:rPr lang="pl-PL" sz="4800" dirty="0" err="1">
                <a:effectLst/>
                <a:ea typeface="Calibri" panose="020F0502020204030204" pitchFamily="34" charset="0"/>
                <a:cs typeface="Times New Roman" panose="02020603050405020304" pitchFamily="18" charset="0"/>
              </a:rPr>
              <a:t>tylniego</a:t>
            </a:r>
            <a:r>
              <a:rPr lang="pl-PL" sz="4800" dirty="0">
                <a:effectLst/>
                <a:ea typeface="Calibri" panose="020F0502020204030204" pitchFamily="34" charset="0"/>
                <a:cs typeface="Times New Roman" panose="02020603050405020304" pitchFamily="18" charset="0"/>
              </a:rPr>
              <a:t> klatki piersiowej.</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Akcent na fazę wdechu</a:t>
            </a:r>
          </a:p>
          <a:p>
            <a:pPr marL="0">
              <a:lnSpc>
                <a:spcPct val="120000"/>
              </a:lnSpc>
              <a:spcBef>
                <a:spcPts val="0"/>
              </a:spcBef>
            </a:pPr>
            <a:r>
              <a:rPr lang="pl-PL" sz="4800" dirty="0">
                <a:effectLst/>
                <a:ea typeface="Calibri" panose="020F0502020204030204" pitchFamily="34" charset="0"/>
                <a:cs typeface="Times New Roman" panose="02020603050405020304" pitchFamily="18" charset="0"/>
              </a:rPr>
              <a:t>Wdech wspomagamy pracą ramion  (kierunek: RR bokiem w górę, tyłem w dół)</a:t>
            </a:r>
          </a:p>
          <a:p>
            <a:endParaRPr lang="pl-PL" dirty="0"/>
          </a:p>
        </p:txBody>
      </p:sp>
    </p:spTree>
    <p:extLst>
      <p:ext uri="{BB962C8B-B14F-4D97-AF65-F5344CB8AC3E}">
        <p14:creationId xmlns:p14="http://schemas.microsoft.com/office/powerpoint/2010/main" val="379692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5D03CE4A-A6A5-45B4-FBF1-01394A1F23E5}"/>
              </a:ext>
            </a:extLst>
          </p:cNvPr>
          <p:cNvSpPr>
            <a:spLocks noGrp="1"/>
          </p:cNvSpPr>
          <p:nvPr>
            <p:ph sz="half" idx="2"/>
          </p:nvPr>
        </p:nvSpPr>
        <p:spPr>
          <a:xfrm>
            <a:off x="214314" y="214313"/>
            <a:ext cx="5657849" cy="6429374"/>
          </a:xfrm>
        </p:spPr>
        <p:txBody>
          <a:bodyPr>
            <a:normAutofit fontScale="25000" lnSpcReduction="20000"/>
          </a:bodyPr>
          <a:lstStyle/>
          <a:p>
            <a:pPr marL="0" indent="0" algn="ctr">
              <a:lnSpc>
                <a:spcPct val="120000"/>
              </a:lnSpc>
              <a:spcBef>
                <a:spcPts val="0"/>
              </a:spcBef>
              <a:buNone/>
            </a:pPr>
            <a:r>
              <a:rPr lang="pl-PL" sz="6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6400" b="1" dirty="0">
                <a:effectLst/>
                <a:ea typeface="Calibri" panose="020F0502020204030204" pitchFamily="34" charset="0"/>
                <a:cs typeface="Times New Roman" panose="02020603050405020304" pitchFamily="18" charset="0"/>
              </a:rPr>
              <a:t>KLATKA PIERSIOWA SZEWSKA</a:t>
            </a:r>
          </a:p>
          <a:p>
            <a:pPr marL="0" indent="0" algn="ctr">
              <a:lnSpc>
                <a:spcPct val="120000"/>
              </a:lnSpc>
              <a:spcBef>
                <a:spcPts val="0"/>
              </a:spcBef>
              <a:buNone/>
            </a:pPr>
            <a:endParaRPr lang="pl-PL" sz="3200" b="1"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Klatka piersiowa szewska  może powodować, spowolnienie rozwoju fizycznego, wadliwą postawę  apatię i ograniczoną ruchliwość, zmniejszenie  wydolności fizycznej organizmu, zmniejszenie  pojemności życiowej płuc, ograniczenie ruchomości klatki piersiowej, skłonność do schorzeń układu oddechowego i sercowo-naczyniowego</a:t>
            </a:r>
          </a:p>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Istota wady   !! -  zmniejszony wymiar przednio – tylny klatki piersiowej – cała ściana przednia żeber jest spłaszczona</a:t>
            </a: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 Zmiany mogą mieć charakter symetryczny lub asymetryczny</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Często również towarzyszącymi  objawami klinicznymi są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osłabienie mięśni grzbietu</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wiotkość mięśni brzucha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wysunięcie barków do przodu</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spłaszczenie klatki piersiowej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paradoksalne ruchy klatki piersiowej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upośledzona funkcja oddechowa</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Postępowanie korekcyjne - Klatka piersiowa lejkowata - założenia ogólne: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Zwiększenie wymiaru przednio-tylnego  klatki piersiowej – zwiększenie głębokości klatki piersiowej w płaszczyźnie strzałkowej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Rozciągnięcie więzadeł i mięśni klatki piersiowej</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Zwiększenie ruchomości w stawach barkowych i kręgosłupa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Wzmocnienie mięśni klatki piersiowej, mięśni grzbietu i pozostałych mięśni posturalnych w odpowiednim układzie odniesienia ich przyczepów końcowych</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Klatka </a:t>
            </a:r>
            <a:r>
              <a:rPr lang="pl-PL" sz="5600" dirty="0">
                <a:ea typeface="Calibri" panose="020F0502020204030204" pitchFamily="34" charset="0"/>
                <a:cs typeface="Times New Roman" panose="02020603050405020304" pitchFamily="18" charset="0"/>
              </a:rPr>
              <a:t>szewska</a:t>
            </a:r>
            <a:r>
              <a:rPr lang="pl-PL" sz="5600" dirty="0">
                <a:effectLst/>
                <a:ea typeface="Calibri" panose="020F0502020204030204" pitchFamily="34" charset="0"/>
                <a:cs typeface="Times New Roman" panose="02020603050405020304" pitchFamily="18" charset="0"/>
              </a:rPr>
              <a:t>– ćwiczenia oddechowe – kształtujemy piersiowy tor oddechowy celem zwiększenia wymiaru przednio-</a:t>
            </a:r>
            <a:r>
              <a:rPr lang="pl-PL" sz="5600" dirty="0" err="1">
                <a:effectLst/>
                <a:ea typeface="Calibri" panose="020F0502020204030204" pitchFamily="34" charset="0"/>
                <a:cs typeface="Times New Roman" panose="02020603050405020304" pitchFamily="18" charset="0"/>
              </a:rPr>
              <a:t>tylniego</a:t>
            </a:r>
            <a:r>
              <a:rPr lang="pl-PL" sz="5600" dirty="0">
                <a:effectLst/>
                <a:ea typeface="Calibri" panose="020F0502020204030204" pitchFamily="34" charset="0"/>
                <a:cs typeface="Times New Roman" panose="02020603050405020304" pitchFamily="18" charset="0"/>
              </a:rPr>
              <a:t> klatki piersiowej.</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-Akcent na fazę wdechu</a:t>
            </a:r>
            <a:r>
              <a:rPr lang="pl-PL" sz="5600" dirty="0">
                <a:ea typeface="Calibri" panose="020F0502020204030204" pitchFamily="34" charset="0"/>
                <a:cs typeface="Times New Roman" panose="02020603050405020304" pitchFamily="18" charset="0"/>
              </a:rPr>
              <a:t> do klatki piersiowej (pogłębienie wymiaru strzałkowego)</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-Wdech wspomagamy pracą ramion: kierunek RR bokiem w górę, tyłem w dół</a:t>
            </a:r>
          </a:p>
          <a:p>
            <a:pPr marL="0">
              <a:lnSpc>
                <a:spcPct val="120000"/>
              </a:lnSpc>
              <a:spcBef>
                <a:spcPts val="0"/>
              </a:spcBef>
            </a:pPr>
            <a:endParaRPr lang="pl-PL"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6" name="Symbol zastępczy zawartości 5">
            <a:extLst>
              <a:ext uri="{FF2B5EF4-FFF2-40B4-BE49-F238E27FC236}">
                <a16:creationId xmlns:a16="http://schemas.microsoft.com/office/drawing/2014/main" id="{D2C2EE33-FD0E-BAA0-14A8-CD60C42A426D}"/>
              </a:ext>
            </a:extLst>
          </p:cNvPr>
          <p:cNvSpPr>
            <a:spLocks noGrp="1"/>
          </p:cNvSpPr>
          <p:nvPr>
            <p:ph sz="quarter" idx="4"/>
          </p:nvPr>
        </p:nvSpPr>
        <p:spPr>
          <a:xfrm>
            <a:off x="5872163" y="214312"/>
            <a:ext cx="6105523" cy="6429373"/>
          </a:xfrm>
        </p:spPr>
        <p:txBody>
          <a:bodyPr>
            <a:normAutofit fontScale="25000" lnSpcReduction="20000"/>
          </a:bodyPr>
          <a:lstStyle/>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Grupy ćwiczeń wykorzystywane  w korekcji wad klatki piersiowej</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Ćwiczenia Ogólnorozwojowe:</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-ćwiczenia kształtujące</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-ćwiczenia gimnastyczne</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-sporty uzupełniające</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Ćwiczenia oddechowe</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Ćwiczenia specjalne</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Podskoki, gry i zabawy intensyfikujące układ oddechowy </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Pływanie</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oddziaływanie na cały organizm </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zwiększenie ruchomości w stawach </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usunięcie przykurczów</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zwiększenie siły  mięśniowej</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zwiększenie sprawności fizycznej</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Ćwiczenia oddechowe  : nauka prawidłowego oddychania,  zwiększenie pojemności życiowej płuc,  wzmocnienie mięśni oddechowych,  zwiększenie ruchomości klatki piersiowej</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Ćwiczenia specjalne : ćwiczenia o charakterze kształtującym – stosowane są indywidualnie do rodzaju wady</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ćwiczenia o charakterze wytrzymałościowym mają za zadanie poprawę sprawności narządów wewnętrznych (istotne jest stosowanie ćwiczeń specjalnych o charakterze wytrzymałościowym, Powinny być stosowane w każdym typie wady klatki piersiowej ponieważ wpływają na poprawę parametrów oddechowych, krążeniowych i wydolnościowych. </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Mają korzystne oddziaływanie na metabolizm całego organizmu oraz sprawność procesów termoregulacyjnych</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Formy postępowania korekcyjnego : w wadach klatki piersiowej należy stosować ćwiczenia intensywne czyli:</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Biegi,  Podskoki ,  Rzuty  ,   </a:t>
            </a:r>
            <a:r>
              <a:rPr lang="pl-PL" sz="5600" dirty="0" err="1">
                <a:effectLst/>
                <a:latin typeface="Times New Roman" panose="02020603050405020304" pitchFamily="18" charset="0"/>
                <a:ea typeface="Calibri" panose="020F0502020204030204" pitchFamily="34" charset="0"/>
                <a:cs typeface="Times New Roman" panose="02020603050405020304" pitchFamily="18" charset="0"/>
              </a:rPr>
              <a:t>Czworakowanie</a:t>
            </a: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 ale</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20000"/>
              </a:lnSpc>
              <a:spcBef>
                <a:spcPts val="0"/>
              </a:spcBef>
            </a:pPr>
            <a:r>
              <a:rPr lang="pl-PL" sz="5600" dirty="0">
                <a:effectLst/>
                <a:latin typeface="Times New Roman" panose="02020603050405020304" pitchFamily="18" charset="0"/>
                <a:ea typeface="Calibri" panose="020F0502020204030204" pitchFamily="34" charset="0"/>
                <a:cs typeface="Times New Roman" panose="02020603050405020304" pitchFamily="18" charset="0"/>
              </a:rPr>
              <a:t>                                                      ! przy klatce szewskiej i lejkowatej - tyłem</a:t>
            </a:r>
            <a:endParaRPr lang="pl-PL" sz="5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4084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3E130619-A3F3-29C3-2E65-5AE024472BEA}"/>
              </a:ext>
            </a:extLst>
          </p:cNvPr>
          <p:cNvSpPr>
            <a:spLocks noGrp="1"/>
          </p:cNvSpPr>
          <p:nvPr>
            <p:ph sz="half" idx="2"/>
          </p:nvPr>
        </p:nvSpPr>
        <p:spPr>
          <a:xfrm>
            <a:off x="204788" y="114300"/>
            <a:ext cx="5891212" cy="6643689"/>
          </a:xfrm>
        </p:spPr>
        <p:txBody>
          <a:bodyPr>
            <a:normAutofit fontScale="40000" lnSpcReduction="20000"/>
          </a:bodyPr>
          <a:lstStyle/>
          <a:p>
            <a:pPr marL="0" indent="0" algn="ctr">
              <a:lnSpc>
                <a:spcPct val="120000"/>
              </a:lnSpc>
              <a:spcBef>
                <a:spcPts val="0"/>
              </a:spcBef>
              <a:buNone/>
            </a:pPr>
            <a:r>
              <a:rPr lang="pl-PL" sz="4500" b="1" dirty="0">
                <a:effectLst/>
                <a:ea typeface="Calibri" panose="020F0502020204030204" pitchFamily="34" charset="0"/>
                <a:cs typeface="Times New Roman" panose="02020603050405020304" pitchFamily="18" charset="0"/>
              </a:rPr>
              <a:t>KOLANA SZPOTAWE</a:t>
            </a:r>
            <a:endParaRPr lang="pl-PL" sz="45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4400" dirty="0">
                <a:effectLst/>
                <a:ea typeface="Calibri" panose="020F0502020204030204" pitchFamily="34" charset="0"/>
                <a:cs typeface="Times New Roman" panose="02020603050405020304" pitchFamily="18" charset="0"/>
              </a:rPr>
              <a:t>Morfologiczne odchylenia rozwojowe w budowie kończyn dolnych</a:t>
            </a:r>
          </a:p>
          <a:p>
            <a:pPr marL="0">
              <a:lnSpc>
                <a:spcPct val="120000"/>
              </a:lnSpc>
              <a:spcBef>
                <a:spcPts val="0"/>
              </a:spcBef>
            </a:pPr>
            <a:r>
              <a:rPr lang="pl-PL" sz="4400" dirty="0">
                <a:effectLst/>
                <a:ea typeface="Calibri" panose="020F0502020204030204" pitchFamily="34" charset="0"/>
                <a:cs typeface="Times New Roman" panose="02020603050405020304" pitchFamily="18" charset="0"/>
              </a:rPr>
              <a:t>Prawidłowy przebieg osi nośnej kończyny dolnej</a:t>
            </a:r>
          </a:p>
          <a:p>
            <a:pPr marL="0" indent="0">
              <a:lnSpc>
                <a:spcPct val="120000"/>
              </a:lnSpc>
              <a:spcBef>
                <a:spcPts val="0"/>
              </a:spcBef>
              <a:buNone/>
            </a:pPr>
            <a:r>
              <a:rPr lang="pl-PL" sz="4400" dirty="0">
                <a:effectLst/>
                <a:ea typeface="Calibri" panose="020F0502020204030204" pitchFamily="34" charset="0"/>
                <a:cs typeface="Times New Roman" panose="02020603050405020304" pitchFamily="18" charset="0"/>
              </a:rPr>
              <a:t>-Patrząc od przodu oś przebiega przez:  głowę kości udowej,  środek rzepki, środek stawu skokowego, drugi palec.</a:t>
            </a:r>
          </a:p>
          <a:p>
            <a:pPr marL="0" indent="0">
              <a:lnSpc>
                <a:spcPct val="120000"/>
              </a:lnSpc>
              <a:spcBef>
                <a:spcPts val="0"/>
              </a:spcBef>
              <a:buNone/>
            </a:pPr>
            <a:r>
              <a:rPr lang="pl-PL" sz="4400" dirty="0">
                <a:effectLst/>
                <a:ea typeface="Calibri" panose="020F0502020204030204" pitchFamily="34" charset="0"/>
                <a:cs typeface="Times New Roman" panose="02020603050405020304" pitchFamily="18" charset="0"/>
              </a:rPr>
              <a:t>-Patrząc z boku oś kończyny przebiega przez:  krętarz większy, kłykieć boczny kości udowej, główkę strzałki, kostkę boczną</a:t>
            </a:r>
          </a:p>
          <a:p>
            <a:pPr marL="0">
              <a:lnSpc>
                <a:spcPct val="120000"/>
              </a:lnSpc>
              <a:spcBef>
                <a:spcPts val="0"/>
              </a:spcBef>
            </a:pPr>
            <a:r>
              <a:rPr lang="pl-PL" sz="4400" b="1" dirty="0">
                <a:effectLst/>
                <a:ea typeface="Calibri" panose="020F0502020204030204" pitchFamily="34" charset="0"/>
                <a:cs typeface="Times New Roman" panose="02020603050405020304" pitchFamily="18" charset="0"/>
              </a:rPr>
              <a:t>Kolana szpotawe  -  oś podudzia tworzy z osią uda kąt otwarty do wewnątrz </a:t>
            </a:r>
            <a:endParaRPr lang="pl-PL" sz="4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4400" dirty="0">
                <a:effectLst/>
                <a:ea typeface="Calibri" panose="020F0502020204030204" pitchFamily="34" charset="0"/>
                <a:cs typeface="Times New Roman" panose="02020603050405020304" pitchFamily="18" charset="0"/>
              </a:rPr>
              <a:t>Charakterystyka wady – zmiany kostne i mięśniowo-więzadłowe:</a:t>
            </a:r>
          </a:p>
          <a:p>
            <a:pPr marL="0">
              <a:lnSpc>
                <a:spcPct val="120000"/>
              </a:lnSpc>
              <a:spcBef>
                <a:spcPts val="0"/>
              </a:spcBef>
            </a:pPr>
            <a:r>
              <a:rPr lang="pl-PL" sz="4400" dirty="0">
                <a:effectLst/>
                <a:ea typeface="Calibri" panose="020F0502020204030204" pitchFamily="34" charset="0"/>
                <a:cs typeface="Times New Roman" panose="02020603050405020304" pitchFamily="18" charset="0"/>
              </a:rPr>
              <a:t>trzon kości udowej, piszczelowej i strzałkowej wygięte są na zewnątrz,</a:t>
            </a:r>
          </a:p>
          <a:p>
            <a:pPr marL="0">
              <a:lnSpc>
                <a:spcPct val="120000"/>
              </a:lnSpc>
              <a:spcBef>
                <a:spcPts val="0"/>
              </a:spcBef>
            </a:pPr>
            <a:r>
              <a:rPr lang="pl-PL" sz="4400" dirty="0">
                <a:effectLst/>
                <a:ea typeface="Calibri" panose="020F0502020204030204" pitchFamily="34" charset="0"/>
                <a:cs typeface="Times New Roman" panose="02020603050405020304" pitchFamily="18" charset="0"/>
              </a:rPr>
              <a:t>nacisk na stronę wewnętrzną (przyśrodkową) powoduje zahamowanie wzrostu kośćca w tej części i zwiększa asymetrię kłykci,</a:t>
            </a:r>
          </a:p>
          <a:p>
            <a:pPr marL="0">
              <a:lnSpc>
                <a:spcPct val="120000"/>
              </a:lnSpc>
              <a:spcBef>
                <a:spcPts val="0"/>
              </a:spcBef>
            </a:pPr>
            <a:r>
              <a:rPr lang="pl-PL" sz="4400" dirty="0">
                <a:effectLst/>
                <a:ea typeface="Calibri" panose="020F0502020204030204" pitchFamily="34" charset="0"/>
                <a:cs typeface="Times New Roman" panose="02020603050405020304" pitchFamily="18" charset="0"/>
              </a:rPr>
              <a:t>rozciągnięcie więzadła pobocznego zewnętrznego,</a:t>
            </a:r>
          </a:p>
          <a:p>
            <a:pPr marL="0">
              <a:lnSpc>
                <a:spcPct val="120000"/>
              </a:lnSpc>
              <a:spcBef>
                <a:spcPts val="0"/>
              </a:spcBef>
            </a:pPr>
            <a:r>
              <a:rPr lang="pl-PL" sz="4400" dirty="0">
                <a:effectLst/>
                <a:ea typeface="Calibri" panose="020F0502020204030204" pitchFamily="34" charset="0"/>
                <a:cs typeface="Times New Roman" panose="02020603050405020304" pitchFamily="18" charset="0"/>
              </a:rPr>
              <a:t>przykurcz więzadła pobocznego wewnętrznego,</a:t>
            </a:r>
          </a:p>
          <a:p>
            <a:pPr marL="0">
              <a:lnSpc>
                <a:spcPct val="120000"/>
              </a:lnSpc>
              <a:spcBef>
                <a:spcPts val="0"/>
              </a:spcBef>
            </a:pPr>
            <a:r>
              <a:rPr lang="pl-PL" sz="4400" dirty="0">
                <a:effectLst/>
                <a:ea typeface="Calibri" panose="020F0502020204030204" pitchFamily="34" charset="0"/>
                <a:cs typeface="Times New Roman" panose="02020603050405020304" pitchFamily="18" charset="0"/>
              </a:rPr>
              <a:t>rozciągnięcie mięśni dwugłowego uda i strzałkowego,</a:t>
            </a:r>
          </a:p>
          <a:p>
            <a:pPr marL="0">
              <a:lnSpc>
                <a:spcPct val="120000"/>
              </a:lnSpc>
              <a:spcBef>
                <a:spcPts val="0"/>
              </a:spcBef>
            </a:pPr>
            <a:r>
              <a:rPr lang="pl-PL" sz="4400" dirty="0">
                <a:effectLst/>
                <a:ea typeface="Calibri" panose="020F0502020204030204" pitchFamily="34" charset="0"/>
                <a:cs typeface="Times New Roman" panose="02020603050405020304" pitchFamily="18" charset="0"/>
              </a:rPr>
              <a:t>przykurcz mięśni: półścięgnistego, półbłoniastego, głowy przyśrodkowej mięśnia czworogłowego uda</a:t>
            </a:r>
          </a:p>
          <a:p>
            <a:endParaRPr lang="pl-PL" dirty="0"/>
          </a:p>
        </p:txBody>
      </p:sp>
      <p:sp>
        <p:nvSpPr>
          <p:cNvPr id="6" name="Symbol zastępczy zawartości 5">
            <a:extLst>
              <a:ext uri="{FF2B5EF4-FFF2-40B4-BE49-F238E27FC236}">
                <a16:creationId xmlns:a16="http://schemas.microsoft.com/office/drawing/2014/main" id="{1481114C-DDDE-61EE-3613-257DFA0B9B27}"/>
              </a:ext>
            </a:extLst>
          </p:cNvPr>
          <p:cNvSpPr>
            <a:spLocks noGrp="1"/>
          </p:cNvSpPr>
          <p:nvPr>
            <p:ph sz="quarter" idx="4"/>
          </p:nvPr>
        </p:nvSpPr>
        <p:spPr>
          <a:xfrm>
            <a:off x="6172199" y="114300"/>
            <a:ext cx="5815013" cy="6529388"/>
          </a:xfrm>
        </p:spPr>
        <p:txBody>
          <a:bodyPr>
            <a:normAutofit fontScale="40000" lnSpcReduction="20000"/>
          </a:bodyPr>
          <a:lstStyle/>
          <a:p>
            <a:pPr marL="0" indent="0">
              <a:lnSpc>
                <a:spcPct val="120000"/>
              </a:lnSpc>
              <a:spcBef>
                <a:spcPts val="0"/>
              </a:spcBef>
              <a:buNone/>
            </a:pPr>
            <a:r>
              <a:rPr lang="pl-PL" sz="35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20000"/>
              </a:lnSpc>
              <a:spcBef>
                <a:spcPts val="0"/>
              </a:spcBef>
              <a:buNone/>
            </a:pPr>
            <a:r>
              <a:rPr lang="pl-PL" sz="3500" b="1" dirty="0">
                <a:effectLst/>
                <a:ea typeface="Calibri" panose="020F0502020204030204" pitchFamily="34" charset="0"/>
                <a:cs typeface="Times New Roman" panose="02020603050405020304" pitchFamily="18" charset="0"/>
              </a:rPr>
              <a:t>Przy szpotawości kolan zalecane są</a:t>
            </a:r>
            <a:r>
              <a:rPr lang="pl-PL" sz="3500" dirty="0">
                <a:effectLst/>
                <a:ea typeface="Calibri" panose="020F0502020204030204" pitchFamily="34" charset="0"/>
                <a:cs typeface="Times New Roman" panose="02020603050405020304" pitchFamily="18" charset="0"/>
              </a:rPr>
              <a:t>: </a:t>
            </a:r>
          </a:p>
          <a:p>
            <a:pPr marL="0" indent="0">
              <a:lnSpc>
                <a:spcPct val="120000"/>
              </a:lnSpc>
              <a:spcBef>
                <a:spcPts val="0"/>
              </a:spcBef>
              <a:buNone/>
            </a:pPr>
            <a:endParaRPr lang="pl-PL" sz="20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utrzymywanie stóp w układzie </a:t>
            </a:r>
            <a:r>
              <a:rPr lang="pl-PL" sz="3500" dirty="0" err="1">
                <a:effectLst/>
                <a:ea typeface="Calibri" panose="020F0502020204030204" pitchFamily="34" charset="0"/>
                <a:cs typeface="Times New Roman" panose="02020603050405020304" pitchFamily="18" charset="0"/>
              </a:rPr>
              <a:t>pronacyjnym</a:t>
            </a:r>
            <a:r>
              <a:rPr lang="pl-PL" sz="3500" dirty="0">
                <a:effectLst/>
                <a:ea typeface="Calibri" panose="020F0502020204030204" pitchFamily="34" charset="0"/>
                <a:cs typeface="Times New Roman" panose="02020603050405020304" pitchFamily="18" charset="0"/>
              </a:rPr>
              <a:t> </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oraz ćwiczenia </a:t>
            </a:r>
            <a:r>
              <a:rPr lang="pl-PL" sz="3500" dirty="0" err="1">
                <a:effectLst/>
                <a:ea typeface="Calibri" panose="020F0502020204030204" pitchFamily="34" charset="0"/>
                <a:cs typeface="Times New Roman" panose="02020603050405020304" pitchFamily="18" charset="0"/>
              </a:rPr>
              <a:t>pronacyjne</a:t>
            </a:r>
            <a:r>
              <a:rPr lang="pl-PL" sz="3500" dirty="0">
                <a:effectLst/>
                <a:ea typeface="Calibri" panose="020F0502020204030204" pitchFamily="34" charset="0"/>
                <a:cs typeface="Times New Roman" panose="02020603050405020304" pitchFamily="18" charset="0"/>
              </a:rPr>
              <a:t> zwłaszcza przy wyprostowanych stawach kolanowych  </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stanie w rozkroku</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przebywanie w siadzie ze złączonymi kolanami i rozstawionymi stopami,</a:t>
            </a:r>
            <a:br>
              <a:rPr lang="pl-PL" sz="3500" dirty="0">
                <a:effectLst/>
                <a:ea typeface="Calibri" panose="020F0502020204030204" pitchFamily="34" charset="0"/>
                <a:cs typeface="Times New Roman" panose="02020603050405020304" pitchFamily="18" charset="0"/>
              </a:rPr>
            </a:br>
            <a:r>
              <a:rPr lang="pl-PL" sz="3500" dirty="0">
                <a:effectLst/>
                <a:ea typeface="Calibri" panose="020F0502020204030204" pitchFamily="34" charset="0"/>
                <a:cs typeface="Times New Roman" panose="02020603050405020304" pitchFamily="18" charset="0"/>
              </a:rPr>
              <a:t>redukcja nadwagi,</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stosowanie wkładki lub obuwia z podwyższonym obcasem po stronie zewnętrznej,</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wskazane są sporty: łyżwiarstwo, jada na nartach technikami kątowymi przeciwwskazane są: pływanie kraulem, jazda na rowerze </a:t>
            </a:r>
          </a:p>
          <a:p>
            <a:pPr marL="0" indent="0">
              <a:lnSpc>
                <a:spcPct val="120000"/>
              </a:lnSpc>
              <a:spcBef>
                <a:spcPts val="0"/>
              </a:spcBef>
              <a:buNone/>
            </a:pPr>
            <a:endParaRPr lang="pl-PL" sz="20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3500" dirty="0">
                <a:effectLst/>
                <a:ea typeface="Calibri" panose="020F0502020204030204" pitchFamily="34" charset="0"/>
                <a:cs typeface="Times New Roman" panose="02020603050405020304" pitchFamily="18" charset="0"/>
              </a:rPr>
              <a:t>Przy szpotawości kolan </a:t>
            </a:r>
            <a:r>
              <a:rPr lang="pl-PL" sz="3500" b="1" dirty="0">
                <a:effectLst/>
                <a:ea typeface="Calibri" panose="020F0502020204030204" pitchFamily="34" charset="0"/>
                <a:cs typeface="Times New Roman" panose="02020603050405020304" pitchFamily="18" charset="0"/>
              </a:rPr>
              <a:t>przeciwwskazane są</a:t>
            </a:r>
            <a:r>
              <a:rPr lang="pl-PL" sz="3500" dirty="0">
                <a:effectLst/>
                <a:ea typeface="Calibri" panose="020F0502020204030204" pitchFamily="34" charset="0"/>
                <a:cs typeface="Times New Roman" panose="02020603050405020304" pitchFamily="18" charset="0"/>
              </a:rPr>
              <a:t>  </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utrzymywanie stóp w układzie </a:t>
            </a:r>
            <a:r>
              <a:rPr lang="pl-PL" sz="3500" dirty="0" err="1">
                <a:effectLst/>
                <a:ea typeface="Calibri" panose="020F0502020204030204" pitchFamily="34" charset="0"/>
                <a:cs typeface="Times New Roman" panose="02020603050405020304" pitchFamily="18" charset="0"/>
              </a:rPr>
              <a:t>supinacyjnym</a:t>
            </a:r>
            <a:r>
              <a:rPr lang="pl-PL" sz="3500" dirty="0">
                <a:effectLst/>
                <a:ea typeface="Calibri" panose="020F0502020204030204" pitchFamily="34" charset="0"/>
                <a:cs typeface="Times New Roman" panose="02020603050405020304" pitchFamily="18" charset="0"/>
              </a:rPr>
              <a:t> </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oraz ćwiczenia </a:t>
            </a:r>
            <a:r>
              <a:rPr lang="pl-PL" sz="3500" dirty="0" err="1">
                <a:effectLst/>
                <a:ea typeface="Calibri" panose="020F0502020204030204" pitchFamily="34" charset="0"/>
                <a:cs typeface="Times New Roman" panose="02020603050405020304" pitchFamily="18" charset="0"/>
              </a:rPr>
              <a:t>supinacyjne</a:t>
            </a:r>
            <a:r>
              <a:rPr lang="pl-PL" sz="3500" dirty="0">
                <a:effectLst/>
                <a:ea typeface="Calibri" panose="020F0502020204030204" pitchFamily="34" charset="0"/>
                <a:cs typeface="Times New Roman" panose="02020603050405020304" pitchFamily="18" charset="0"/>
              </a:rPr>
              <a:t> zwłaszcza przy wyprostowanych stawach kolanowych,  przebywanie w tzw. siadzie skrzyżnym,</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stanie zwłaszcza skrzyżnie i o stopach złączonych razem</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siad prosty, lub inne siady o szeroko rozstawionych kolanach a o stopach złączonych razem </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przeciwwskazaniem jest uprawianie sportów przeciążających kończyny dolne i powodujących </a:t>
            </a:r>
            <a:r>
              <a:rPr lang="pl-PL" sz="3500" dirty="0" err="1">
                <a:effectLst/>
                <a:ea typeface="Calibri" panose="020F0502020204030204" pitchFamily="34" charset="0"/>
                <a:cs typeface="Times New Roman" panose="02020603050405020304" pitchFamily="18" charset="0"/>
              </a:rPr>
              <a:t>odwiedzeniowe</a:t>
            </a:r>
            <a:r>
              <a:rPr lang="pl-PL" sz="3500" dirty="0">
                <a:effectLst/>
                <a:ea typeface="Calibri" panose="020F0502020204030204" pitchFamily="34" charset="0"/>
                <a:cs typeface="Times New Roman" panose="02020603050405020304" pitchFamily="18" charset="0"/>
              </a:rPr>
              <a:t> ustawienie kolan </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Podskoki i wysiłki i obciążenia w pozycji stojącej, zwłaszcza o nogach skrzyżowanych</a:t>
            </a:r>
          </a:p>
          <a:p>
            <a:pPr marL="0" indent="0">
              <a:lnSpc>
                <a:spcPct val="120000"/>
              </a:lnSpc>
              <a:spcBef>
                <a:spcPts val="0"/>
              </a:spcBef>
              <a:buNone/>
            </a:pPr>
            <a:endParaRPr lang="pl-PL" sz="2000" b="1"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3500" b="1" dirty="0">
                <a:effectLst/>
                <a:ea typeface="Calibri" panose="020F0502020204030204" pitchFamily="34" charset="0"/>
                <a:cs typeface="Times New Roman" panose="02020603050405020304" pitchFamily="18" charset="0"/>
              </a:rPr>
              <a:t>Cel ćwiczeń korekcyjnych:</a:t>
            </a:r>
            <a:endParaRPr lang="pl-PL" sz="35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rozciągnięcie głowy przyśrodkowej mięśnia czworogłowego uda, mięśnia krawieckiego, smukłego, półścięgnistego, półbłoniastego,</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wzmocnienie mięśnia dwugłowego i pasma biodrowo-piszczelowego,</a:t>
            </a:r>
          </a:p>
          <a:p>
            <a:pPr marL="0">
              <a:lnSpc>
                <a:spcPct val="120000"/>
              </a:lnSpc>
              <a:spcBef>
                <a:spcPts val="0"/>
              </a:spcBef>
            </a:pPr>
            <a:r>
              <a:rPr lang="pl-PL" sz="3500" dirty="0">
                <a:effectLst/>
                <a:ea typeface="Calibri" panose="020F0502020204030204" pitchFamily="34" charset="0"/>
                <a:cs typeface="Times New Roman" panose="02020603050405020304" pitchFamily="18" charset="0"/>
              </a:rPr>
              <a:t>nauka poprawnego utrzymywania kończyn dolnych, stania i chodu</a:t>
            </a:r>
          </a:p>
          <a:p>
            <a:endParaRPr lang="pl-PL" dirty="0"/>
          </a:p>
        </p:txBody>
      </p:sp>
    </p:spTree>
    <p:extLst>
      <p:ext uri="{BB962C8B-B14F-4D97-AF65-F5344CB8AC3E}">
        <p14:creationId xmlns:p14="http://schemas.microsoft.com/office/powerpoint/2010/main" val="224125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3E130619-A3F3-29C3-2E65-5AE024472BEA}"/>
              </a:ext>
            </a:extLst>
          </p:cNvPr>
          <p:cNvSpPr>
            <a:spLocks noGrp="1"/>
          </p:cNvSpPr>
          <p:nvPr>
            <p:ph sz="half" idx="2"/>
          </p:nvPr>
        </p:nvSpPr>
        <p:spPr>
          <a:xfrm>
            <a:off x="204788" y="0"/>
            <a:ext cx="4550092" cy="6757989"/>
          </a:xfrm>
        </p:spPr>
        <p:txBody>
          <a:bodyPr>
            <a:noAutofit/>
          </a:bodyPr>
          <a:lstStyle/>
          <a:p>
            <a:pPr marL="0" indent="0" algn="ctr">
              <a:lnSpc>
                <a:spcPct val="120000"/>
              </a:lnSpc>
              <a:spcBef>
                <a:spcPts val="0"/>
              </a:spcBef>
              <a:buNone/>
            </a:pPr>
            <a:r>
              <a:rPr lang="pl-PL" sz="1400" b="1" dirty="0">
                <a:effectLst/>
                <a:ea typeface="Calibri" panose="020F0502020204030204" pitchFamily="34" charset="0"/>
                <a:cs typeface="Times New Roman" panose="02020603050405020304" pitchFamily="18" charset="0"/>
              </a:rPr>
              <a:t>KOLANA KOŚLAWE</a:t>
            </a:r>
            <a:endParaRPr lang="pl-PL" sz="8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r>
              <a:rPr lang="pl-PL" sz="1400" dirty="0">
                <a:effectLst/>
                <a:ea typeface="Calibri" panose="020F0502020204030204" pitchFamily="34" charset="0"/>
                <a:cs typeface="Times New Roman" panose="02020603050405020304" pitchFamily="18" charset="0"/>
              </a:rPr>
              <a:t>Morfologiczne odchylenia rozwojowe w budowie kończyn dolnych</a:t>
            </a:r>
          </a:p>
          <a:p>
            <a:pPr marL="0" indent="0">
              <a:lnSpc>
                <a:spcPct val="100000"/>
              </a:lnSpc>
              <a:spcBef>
                <a:spcPts val="0"/>
              </a:spcBef>
              <a:buNone/>
            </a:pPr>
            <a:r>
              <a:rPr lang="pl-PL" sz="1400" dirty="0">
                <a:effectLst/>
                <a:ea typeface="Calibri" panose="020F0502020204030204" pitchFamily="34" charset="0"/>
                <a:cs typeface="Times New Roman" panose="02020603050405020304" pitchFamily="18" charset="0"/>
              </a:rPr>
              <a:t>Prawidłowy przebieg osi nośnej kończyny dolnej</a:t>
            </a:r>
          </a:p>
          <a:p>
            <a:pPr marL="0" indent="0">
              <a:lnSpc>
                <a:spcPct val="100000"/>
              </a:lnSpc>
              <a:spcBef>
                <a:spcPts val="0"/>
              </a:spcBef>
              <a:buNone/>
            </a:pPr>
            <a:r>
              <a:rPr lang="pl-PL" sz="1400" dirty="0">
                <a:effectLst/>
                <a:ea typeface="Calibri" panose="020F0502020204030204" pitchFamily="34" charset="0"/>
                <a:cs typeface="Times New Roman" panose="02020603050405020304" pitchFamily="18" charset="0"/>
              </a:rPr>
              <a:t>-Patrząc od przodu oś przebiega przez:  głowę kości udowej,  środek rzepki, środek stawu skokowego, drugi palec.</a:t>
            </a:r>
          </a:p>
          <a:p>
            <a:pPr marL="0" indent="0">
              <a:lnSpc>
                <a:spcPct val="100000"/>
              </a:lnSpc>
              <a:spcBef>
                <a:spcPts val="0"/>
              </a:spcBef>
              <a:buNone/>
            </a:pPr>
            <a:r>
              <a:rPr lang="pl-PL" sz="1400" dirty="0">
                <a:effectLst/>
                <a:ea typeface="Calibri" panose="020F0502020204030204" pitchFamily="34" charset="0"/>
                <a:cs typeface="Times New Roman" panose="02020603050405020304" pitchFamily="18" charset="0"/>
              </a:rPr>
              <a:t>-Patrząc z boku oś kończyny przebiega przez:  krętarz większy, kłykieć boczny kości udowej, główkę strzałki, kostkę boczną</a:t>
            </a:r>
          </a:p>
          <a:p>
            <a:pPr marL="0" indent="0">
              <a:lnSpc>
                <a:spcPct val="100000"/>
              </a:lnSpc>
              <a:spcBef>
                <a:spcPts val="0"/>
              </a:spcBef>
              <a:buNone/>
            </a:pPr>
            <a:r>
              <a:rPr lang="pl-PL" sz="1400" b="1" dirty="0">
                <a:effectLst/>
                <a:ea typeface="Calibri" panose="020F0502020204030204" pitchFamily="34" charset="0"/>
                <a:cs typeface="Times New Roman" panose="02020603050405020304" pitchFamily="18" charset="0"/>
              </a:rPr>
              <a:t>Koślawość kolan -  oś długa uda z osią podudzia tworzą  kąt otwarty na zewnątrz</a:t>
            </a:r>
            <a:endParaRPr lang="pl-PL" sz="1400" dirty="0">
              <a:effectLst/>
              <a:ea typeface="Calibri" panose="020F0502020204030204" pitchFamily="34" charset="0"/>
              <a:cs typeface="Times New Roman" panose="02020603050405020304" pitchFamily="18" charset="0"/>
            </a:endParaRPr>
          </a:p>
          <a:p>
            <a:pPr marL="0" indent="0">
              <a:lnSpc>
                <a:spcPct val="100000"/>
              </a:lnSpc>
              <a:spcBef>
                <a:spcPts val="0"/>
              </a:spcBef>
              <a:buNone/>
            </a:pPr>
            <a:r>
              <a:rPr lang="pl-PL" sz="1400" dirty="0">
                <a:effectLst/>
                <a:ea typeface="Calibri" panose="020F0502020204030204" pitchFamily="34" charset="0"/>
                <a:cs typeface="Times New Roman" panose="02020603050405020304" pitchFamily="18" charset="0"/>
              </a:rPr>
              <a:t>Zmiany kostne:</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 przerost kłykcia wewnętrznego kości udowej,</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skrzywienie kości udowej lub piszczelowej, zwłaszcza w przypadkach pokrzywiczych, </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skręcenie na zewnątrz podudzi,</a:t>
            </a:r>
          </a:p>
          <a:p>
            <a:pPr marL="0">
              <a:lnSpc>
                <a:spcPct val="100000"/>
              </a:lnSpc>
              <a:spcBef>
                <a:spcPts val="0"/>
              </a:spcBef>
            </a:pPr>
            <a:r>
              <a:rPr lang="pl-PL" sz="1400" dirty="0" err="1">
                <a:effectLst/>
                <a:ea typeface="Calibri" panose="020F0502020204030204" pitchFamily="34" charset="0"/>
                <a:cs typeface="Times New Roman" panose="02020603050405020304" pitchFamily="18" charset="0"/>
              </a:rPr>
              <a:t>przeprost</a:t>
            </a:r>
            <a:r>
              <a:rPr lang="pl-PL" sz="1400" dirty="0">
                <a:effectLst/>
                <a:ea typeface="Calibri" panose="020F0502020204030204" pitchFamily="34" charset="0"/>
                <a:cs typeface="Times New Roman" panose="02020603050405020304" pitchFamily="18" charset="0"/>
              </a:rPr>
              <a:t> w stawie kolanowym,</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nacisk na stronę zewnętrzną powoduje zahamowanie wzrostu w tej części kośćca i zwiększa asymetrię kłykci</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Zmiany mięśniowo-więzadłowe: </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rozciągnięcie więzadła pobocznego piszczelowego,</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skrócenie więzadła pobocznego strzałkowego,</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rozciągnięcie mięśnia: półścięgnistego, półbłoniastego, krawieckiego, głowy przyśrodkowej mięśnia czworogłowego uda</a:t>
            </a:r>
          </a:p>
          <a:p>
            <a:pPr marL="0">
              <a:lnSpc>
                <a:spcPct val="100000"/>
              </a:lnSpc>
              <a:spcBef>
                <a:spcPts val="0"/>
              </a:spcBef>
            </a:pPr>
            <a:r>
              <a:rPr lang="pl-PL" sz="1400" dirty="0">
                <a:effectLst/>
                <a:ea typeface="Calibri" panose="020F0502020204030204" pitchFamily="34" charset="0"/>
                <a:cs typeface="Times New Roman" panose="02020603050405020304" pitchFamily="18" charset="0"/>
              </a:rPr>
              <a:t>przykurcz pasma biodrowo-piszczelowego i mięśnia dwugłowego uda. </a:t>
            </a:r>
          </a:p>
          <a:p>
            <a:pPr marL="0" indent="0">
              <a:lnSpc>
                <a:spcPct val="100000"/>
              </a:lnSpc>
              <a:spcBef>
                <a:spcPts val="0"/>
              </a:spcBef>
              <a:buNone/>
            </a:pPr>
            <a:r>
              <a:rPr lang="pl-PL" sz="1400" dirty="0">
                <a:effectLst/>
                <a:ea typeface="Calibri" panose="020F0502020204030204" pitchFamily="34" charset="0"/>
                <a:cs typeface="Times New Roman" panose="02020603050405020304" pitchFamily="18" charset="0"/>
              </a:rPr>
              <a:t>Następstwem tych zmian jest utrata zwartości stawu kolanowego i skłonność do zwichnięcia rzepki. W przypadkach bardziej zaawansowanych chód staje się niepewny, kołyszący i koszący </a:t>
            </a:r>
          </a:p>
        </p:txBody>
      </p:sp>
      <p:sp>
        <p:nvSpPr>
          <p:cNvPr id="6" name="Symbol zastępczy zawartości 5">
            <a:extLst>
              <a:ext uri="{FF2B5EF4-FFF2-40B4-BE49-F238E27FC236}">
                <a16:creationId xmlns:a16="http://schemas.microsoft.com/office/drawing/2014/main" id="{1481114C-DDDE-61EE-3613-257DFA0B9B27}"/>
              </a:ext>
            </a:extLst>
          </p:cNvPr>
          <p:cNvSpPr>
            <a:spLocks noGrp="1"/>
          </p:cNvSpPr>
          <p:nvPr>
            <p:ph sz="quarter" idx="4"/>
          </p:nvPr>
        </p:nvSpPr>
        <p:spPr>
          <a:xfrm>
            <a:off x="4923692" y="114300"/>
            <a:ext cx="7268307" cy="6529388"/>
          </a:xfrm>
        </p:spPr>
        <p:txBody>
          <a:bodyPr>
            <a:normAutofit fontScale="25000" lnSpcReduction="20000"/>
          </a:bodyPr>
          <a:lstStyle/>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Utrudnieniem w korekcji tej wady jest ograniczenie </a:t>
            </a:r>
            <a:r>
              <a:rPr lang="pl-PL" sz="5600" dirty="0" err="1">
                <a:effectLst/>
                <a:ea typeface="Calibri" panose="020F0502020204030204" pitchFamily="34" charset="0"/>
                <a:cs typeface="Times New Roman" panose="02020603050405020304" pitchFamily="18" charset="0"/>
              </a:rPr>
              <a:t>przywodzenia</a:t>
            </a:r>
            <a:r>
              <a:rPr lang="pl-PL" sz="5600" dirty="0">
                <a:effectLst/>
                <a:ea typeface="Calibri" panose="020F0502020204030204" pitchFamily="34" charset="0"/>
                <a:cs typeface="Times New Roman" panose="02020603050405020304" pitchFamily="18" charset="0"/>
              </a:rPr>
              <a:t> i odwodzenia w stawach kolanowych, co uniemożliwia wzmacnianie mięśni klasycznym sposobem. Zmniejszona zwartość stawu kolanowego sprawia, że część ćwiczeń należy wykonywać w pozycji wyprostu w stawach kolanowych. Potrzebna jest także nauka poprawnego stania i chodu. </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Leczenie zachowawcze jest uzależnione od przyczyny i stopnia zaawansowania wady.</a:t>
            </a:r>
          </a:p>
          <a:p>
            <a:pPr marL="0" indent="0">
              <a:lnSpc>
                <a:spcPct val="120000"/>
              </a:lnSpc>
              <a:spcBef>
                <a:spcPts val="0"/>
              </a:spcBef>
              <a:buNone/>
            </a:pPr>
            <a:endParaRPr lang="pl-PL" sz="32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Zalecenia i przeciwskazania w przypadku koślawości niewielkiego stopnia:</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odciążenie stawów kolanowych we wszystkich możliwych warunkach,   redukcja nadwagi (jeśli istnieje),  ograniczenie pozycji stojącej i rozkrocznej, a przede wszystkim zakaz siadu płotkarskiego i klęcznego, zwłaszcza ze stopami i podudziami na zewnątrz,   przeciwdziałanie współistnieniu płaskostopia ( poprzez obcas Thomasa).</a:t>
            </a:r>
          </a:p>
          <a:p>
            <a:pPr marL="0" indent="0">
              <a:lnSpc>
                <a:spcPct val="120000"/>
              </a:lnSpc>
              <a:spcBef>
                <a:spcPts val="0"/>
              </a:spcBef>
              <a:buNone/>
            </a:pPr>
            <a:endParaRPr lang="pl-PL" sz="3200" b="1"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600" b="1" dirty="0">
                <a:effectLst/>
                <a:ea typeface="Calibri" panose="020F0502020204030204" pitchFamily="34" charset="0"/>
                <a:cs typeface="Times New Roman" panose="02020603050405020304" pitchFamily="18" charset="0"/>
              </a:rPr>
              <a:t>Przy koślawości kolan zalecane są </a:t>
            </a: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utrzymywanie stóp w układzie </a:t>
            </a:r>
            <a:r>
              <a:rPr lang="pl-PL" sz="5600" b="1" dirty="0" err="1">
                <a:effectLst/>
                <a:ea typeface="Calibri" panose="020F0502020204030204" pitchFamily="34" charset="0"/>
                <a:cs typeface="Times New Roman" panose="02020603050405020304" pitchFamily="18" charset="0"/>
              </a:rPr>
              <a:t>supinacyjnym</a:t>
            </a:r>
            <a:r>
              <a:rPr lang="pl-PL" sz="5600" b="1" dirty="0">
                <a:effectLst/>
                <a:ea typeface="Calibri" panose="020F0502020204030204" pitchFamily="34" charset="0"/>
                <a:cs typeface="Times New Roman" panose="02020603050405020304" pitchFamily="18" charset="0"/>
              </a:rPr>
              <a:t> </a:t>
            </a: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oraz ćwiczenia </a:t>
            </a:r>
            <a:r>
              <a:rPr lang="pl-PL" sz="5600" b="1" dirty="0" err="1">
                <a:effectLst/>
                <a:ea typeface="Calibri" panose="020F0502020204030204" pitchFamily="34" charset="0"/>
                <a:cs typeface="Times New Roman" panose="02020603050405020304" pitchFamily="18" charset="0"/>
              </a:rPr>
              <a:t>supinacyjne</a:t>
            </a:r>
            <a:r>
              <a:rPr lang="pl-PL" sz="5600" b="1" dirty="0">
                <a:effectLst/>
                <a:ea typeface="Calibri" panose="020F0502020204030204" pitchFamily="34" charset="0"/>
                <a:cs typeface="Times New Roman" panose="02020603050405020304" pitchFamily="18" charset="0"/>
              </a:rPr>
              <a:t> zwłaszcza przy wyprostowanych stawach kolanowych  </a:t>
            </a: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stanie o nogach skrzyżowanych </a:t>
            </a:r>
            <a:endParaRPr lang="pl-PL" sz="56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600" b="1" dirty="0">
                <a:effectLst/>
                <a:ea typeface="Calibri" panose="020F0502020204030204" pitchFamily="34" charset="0"/>
                <a:cs typeface="Times New Roman" panose="02020603050405020304" pitchFamily="18" charset="0"/>
              </a:rPr>
              <a:t>siad skrzyżny, lub inne siady o szeroko rozstawionych kolanach  a stopy złączone razem</a:t>
            </a:r>
            <a:endParaRPr lang="pl-PL" sz="56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endParaRPr lang="pl-PL" sz="3200" dirty="0">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Przy koślawości kolan </a:t>
            </a:r>
            <a:r>
              <a:rPr lang="pl-PL" sz="5600" b="1" dirty="0">
                <a:effectLst/>
                <a:ea typeface="Calibri" panose="020F0502020204030204" pitchFamily="34" charset="0"/>
                <a:cs typeface="Times New Roman" panose="02020603050405020304" pitchFamily="18" charset="0"/>
              </a:rPr>
              <a:t>przeciwwskazane są</a:t>
            </a:r>
            <a:r>
              <a:rPr lang="pl-PL" sz="5600" dirty="0">
                <a:effectLst/>
                <a:ea typeface="Calibri" panose="020F0502020204030204" pitchFamily="34" charset="0"/>
                <a:cs typeface="Times New Roman" panose="02020603050405020304" pitchFamily="18" charset="0"/>
              </a:rPr>
              <a:t>  :</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 utrzymywanie stóp w układzie </a:t>
            </a:r>
            <a:r>
              <a:rPr lang="pl-PL" sz="5600" dirty="0" err="1">
                <a:effectLst/>
                <a:ea typeface="Calibri" panose="020F0502020204030204" pitchFamily="34" charset="0"/>
                <a:cs typeface="Times New Roman" panose="02020603050405020304" pitchFamily="18" charset="0"/>
              </a:rPr>
              <a:t>pronacyjnym</a:t>
            </a:r>
            <a:r>
              <a:rPr lang="pl-PL" sz="5600" dirty="0">
                <a:effectLst/>
                <a:ea typeface="Calibri" panose="020F0502020204030204" pitchFamily="34" charset="0"/>
                <a:cs typeface="Times New Roman" panose="02020603050405020304" pitchFamily="18" charset="0"/>
              </a:rPr>
              <a:t>  oraz ćwiczenia </a:t>
            </a:r>
            <a:r>
              <a:rPr lang="pl-PL" sz="5600" dirty="0" err="1">
                <a:effectLst/>
                <a:ea typeface="Calibri" panose="020F0502020204030204" pitchFamily="34" charset="0"/>
                <a:cs typeface="Times New Roman" panose="02020603050405020304" pitchFamily="18" charset="0"/>
              </a:rPr>
              <a:t>pronacyjne</a:t>
            </a:r>
            <a:r>
              <a:rPr lang="pl-PL" sz="5600" dirty="0">
                <a:effectLst/>
                <a:ea typeface="Calibri" panose="020F0502020204030204" pitchFamily="34" charset="0"/>
                <a:cs typeface="Times New Roman" panose="02020603050405020304" pitchFamily="18" charset="0"/>
              </a:rPr>
              <a:t> zwłaszcza przy wyprostowanych stawach kolanowych, stanie zwłaszcza w rozkroku,  siad prosty, lub inne siady o szeroko rozstawionych stopach  a kolanach złączonych razem </a:t>
            </a:r>
          </a:p>
          <a:p>
            <a:pPr marL="0" indent="0">
              <a:lnSpc>
                <a:spcPct val="120000"/>
              </a:lnSpc>
              <a:spcBef>
                <a:spcPts val="0"/>
              </a:spcBef>
              <a:buNone/>
            </a:pPr>
            <a:r>
              <a:rPr lang="pl-PL" sz="5600" dirty="0">
                <a:effectLst/>
                <a:ea typeface="Calibri" panose="020F0502020204030204" pitchFamily="34" charset="0"/>
                <a:cs typeface="Times New Roman" panose="02020603050405020304" pitchFamily="18" charset="0"/>
              </a:rPr>
              <a:t>- przeciwwskazaniem jest uprawianie sportów przeciążających kończyny dolne i powodujących </a:t>
            </a:r>
            <a:r>
              <a:rPr lang="pl-PL" sz="5600" dirty="0" err="1">
                <a:effectLst/>
                <a:ea typeface="Calibri" panose="020F0502020204030204" pitchFamily="34" charset="0"/>
                <a:cs typeface="Times New Roman" panose="02020603050405020304" pitchFamily="18" charset="0"/>
              </a:rPr>
              <a:t>odwiedzeniowe</a:t>
            </a:r>
            <a:r>
              <a:rPr lang="pl-PL" sz="5600" dirty="0">
                <a:effectLst/>
                <a:ea typeface="Calibri" panose="020F0502020204030204" pitchFamily="34" charset="0"/>
                <a:cs typeface="Times New Roman" panose="02020603050405020304" pitchFamily="18" charset="0"/>
              </a:rPr>
              <a:t> ustawienie podudzi jak jazda na rolkach , łyżwach , czy  jazda na nartach technikami kątowymi</a:t>
            </a:r>
          </a:p>
          <a:p>
            <a:pPr marL="0" indent="0">
              <a:lnSpc>
                <a:spcPct val="120000"/>
              </a:lnSpc>
              <a:spcBef>
                <a:spcPts val="0"/>
              </a:spcBef>
              <a:buNone/>
            </a:pPr>
            <a:endParaRPr lang="pl-PL" sz="3200" b="1"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600" b="1" dirty="0">
                <a:effectLst/>
                <a:ea typeface="Calibri" panose="020F0502020204030204" pitchFamily="34" charset="0"/>
                <a:cs typeface="Times New Roman" panose="02020603050405020304" pitchFamily="18" charset="0"/>
              </a:rPr>
              <a:t>Cel ćwiczeń korekcyjnych:</a:t>
            </a:r>
            <a:r>
              <a:rPr lang="pl-PL" sz="5600" dirty="0">
                <a:effectLst/>
                <a:ea typeface="Calibri" panose="020F0502020204030204" pitchFamily="34" charset="0"/>
                <a:cs typeface="Times New Roman" panose="02020603050405020304" pitchFamily="18" charset="0"/>
              </a:rPr>
              <a:t>  </a:t>
            </a:r>
          </a:p>
          <a:p>
            <a:pPr>
              <a:lnSpc>
                <a:spcPct val="120000"/>
              </a:lnSpc>
              <a:spcBef>
                <a:spcPts val="0"/>
              </a:spcBef>
            </a:pPr>
            <a:r>
              <a:rPr lang="pl-PL" sz="5600" dirty="0">
                <a:effectLst/>
                <a:ea typeface="Calibri" panose="020F0502020204030204" pitchFamily="34" charset="0"/>
                <a:cs typeface="Times New Roman" panose="02020603050405020304" pitchFamily="18" charset="0"/>
              </a:rPr>
              <a:t>Rozciągnięcie mięśnia dwugłowego uda i pasma biodrowo-piszczelowego</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Wzmocnienie w układzie zbliżenia przyczepów końcowych głowy przyśrodkowej mięśnia czworogłowego uda, mięśnia krawieckiego, smukłego, półścięgnistego, półbłoniastego</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Nauka poprawnego utrzymywania kończyn dolnych,  stania i chodu </a:t>
            </a:r>
          </a:p>
          <a:p>
            <a:pPr marL="0">
              <a:lnSpc>
                <a:spcPct val="120000"/>
              </a:lnSpc>
              <a:spcBef>
                <a:spcPts val="0"/>
              </a:spcBef>
            </a:pPr>
            <a:r>
              <a:rPr lang="pl-PL" sz="5600" dirty="0">
                <a:effectLst/>
                <a:ea typeface="Calibri" panose="020F0502020204030204" pitchFamily="34" charset="0"/>
                <a:cs typeface="Times New Roman" panose="02020603050405020304" pitchFamily="18" charset="0"/>
              </a:rPr>
              <a:t>układ </a:t>
            </a:r>
            <a:r>
              <a:rPr lang="pl-PL" sz="5600" dirty="0" err="1">
                <a:effectLst/>
                <a:ea typeface="Calibri" panose="020F0502020204030204" pitchFamily="34" charset="0"/>
                <a:cs typeface="Times New Roman" panose="02020603050405020304" pitchFamily="18" charset="0"/>
              </a:rPr>
              <a:t>supinacyjny</a:t>
            </a:r>
            <a:r>
              <a:rPr lang="pl-PL" sz="5600" dirty="0">
                <a:effectLst/>
                <a:ea typeface="Calibri" panose="020F0502020204030204" pitchFamily="34" charset="0"/>
                <a:cs typeface="Times New Roman" panose="02020603050405020304" pitchFamily="18" charset="0"/>
              </a:rPr>
              <a:t> stóp!</a:t>
            </a:r>
          </a:p>
          <a:p>
            <a:endParaRPr lang="pl-PL" dirty="0"/>
          </a:p>
        </p:txBody>
      </p:sp>
    </p:spTree>
    <p:extLst>
      <p:ext uri="{BB962C8B-B14F-4D97-AF65-F5344CB8AC3E}">
        <p14:creationId xmlns:p14="http://schemas.microsoft.com/office/powerpoint/2010/main" val="281819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D58E8E-6039-6B0D-DC66-99AF3C62DD32}"/>
              </a:ext>
            </a:extLst>
          </p:cNvPr>
          <p:cNvSpPr>
            <a:spLocks noGrp="1"/>
          </p:cNvSpPr>
          <p:nvPr>
            <p:ph type="title"/>
          </p:nvPr>
        </p:nvSpPr>
        <p:spPr>
          <a:xfrm>
            <a:off x="328613" y="190498"/>
            <a:ext cx="11658600" cy="477839"/>
          </a:xfrm>
        </p:spPr>
        <p:txBody>
          <a:bodyPr>
            <a:noAutofit/>
          </a:bodyPr>
          <a:lstStyle/>
          <a:p>
            <a:pPr algn="ctr"/>
            <a:r>
              <a:rPr lang="pl-PL" sz="2800" b="1" dirty="0"/>
              <a:t>Aktywność fizyczna – jako narzędzie kształtowania zdrowia</a:t>
            </a:r>
          </a:p>
        </p:txBody>
      </p:sp>
      <p:sp>
        <p:nvSpPr>
          <p:cNvPr id="4" name="Symbol zastępczy tekstu 3">
            <a:extLst>
              <a:ext uri="{FF2B5EF4-FFF2-40B4-BE49-F238E27FC236}">
                <a16:creationId xmlns:a16="http://schemas.microsoft.com/office/drawing/2014/main" id="{802C2F39-27B5-9F2C-061D-C888E93A5E18}"/>
              </a:ext>
            </a:extLst>
          </p:cNvPr>
          <p:cNvSpPr>
            <a:spLocks noGrp="1"/>
          </p:cNvSpPr>
          <p:nvPr>
            <p:ph type="body" idx="1"/>
          </p:nvPr>
        </p:nvSpPr>
        <p:spPr>
          <a:xfrm>
            <a:off x="836612" y="542926"/>
            <a:ext cx="5157787" cy="485774"/>
          </a:xfrm>
        </p:spPr>
        <p:txBody>
          <a:bodyPr>
            <a:normAutofit fontScale="92500" lnSpcReduction="20000"/>
          </a:bodyPr>
          <a:lstStyle/>
          <a:p>
            <a:r>
              <a:rPr lang="pl-PL" dirty="0"/>
              <a:t>Aktywność ruchowa </a:t>
            </a:r>
          </a:p>
        </p:txBody>
      </p:sp>
      <p:sp>
        <p:nvSpPr>
          <p:cNvPr id="3" name="Symbol zastępczy zawartości 2">
            <a:extLst>
              <a:ext uri="{FF2B5EF4-FFF2-40B4-BE49-F238E27FC236}">
                <a16:creationId xmlns:a16="http://schemas.microsoft.com/office/drawing/2014/main" id="{CC0D99EC-B741-FF44-FAEC-B5D8A07287E4}"/>
              </a:ext>
            </a:extLst>
          </p:cNvPr>
          <p:cNvSpPr>
            <a:spLocks noGrp="1"/>
          </p:cNvSpPr>
          <p:nvPr>
            <p:ph sz="half" idx="2"/>
          </p:nvPr>
        </p:nvSpPr>
        <p:spPr>
          <a:xfrm>
            <a:off x="282576" y="1028700"/>
            <a:ext cx="6561137" cy="5160964"/>
          </a:xfrm>
        </p:spPr>
        <p:txBody>
          <a:bodyPr>
            <a:normAutofit fontScale="62500" lnSpcReduction="20000"/>
          </a:bodyPr>
          <a:lstStyle/>
          <a:p>
            <a:pPr marL="0" indent="0" algn="just">
              <a:buNone/>
            </a:pPr>
            <a:r>
              <a:rPr lang="pl-PL" dirty="0"/>
              <a:t>Ruch oparty na normach fizjologicznych dąży do rozwoju zasobów biologicznych (fizycznych) w granicach norm funkcjonalnych (fizjologicznych), kształtuje „adekwatność ruchową”, a także oddziałuje na stan „</a:t>
            </a:r>
            <a:r>
              <a:rPr lang="pl-PL" dirty="0" err="1"/>
              <a:t>psychoemocjonalny</a:t>
            </a:r>
            <a:r>
              <a:rPr lang="pl-PL" dirty="0"/>
              <a:t>”</a:t>
            </a:r>
          </a:p>
          <a:p>
            <a:pPr algn="just"/>
            <a:r>
              <a:rPr lang="pl-PL" dirty="0"/>
              <a:t>stymuluje zmiany morfologiczne i fizjologiczne ustroju podnoszące zdolności adaptacyjne ustroju do warunków środowiska zewnętrznego   </a:t>
            </a:r>
          </a:p>
          <a:p>
            <a:pPr algn="just"/>
            <a:r>
              <a:rPr lang="pl-PL" dirty="0"/>
              <a:t>jest warunkiem podwyższania wydolności i utrzymania zdrowia</a:t>
            </a:r>
          </a:p>
          <a:p>
            <a:pPr algn="just"/>
            <a:r>
              <a:rPr lang="pl-PL" dirty="0"/>
              <a:t>ma wartość środka profilaktycznego przeciwstawiając się negatywnym skutkom cywilizacyjnym</a:t>
            </a:r>
          </a:p>
          <a:p>
            <a:pPr algn="just"/>
            <a:r>
              <a:rPr lang="pl-PL" dirty="0"/>
              <a:t>nie ogranicza się tylko do profilaktyki – ruch zajmuje centralne miejsce w leczeniu</a:t>
            </a:r>
          </a:p>
          <a:p>
            <a:pPr marL="0" indent="0">
              <a:buNone/>
            </a:pPr>
            <a:endParaRPr lang="pl-PL" dirty="0"/>
          </a:p>
        </p:txBody>
      </p:sp>
      <p:sp>
        <p:nvSpPr>
          <p:cNvPr id="5" name="Symbol zastępczy tekstu 4">
            <a:extLst>
              <a:ext uri="{FF2B5EF4-FFF2-40B4-BE49-F238E27FC236}">
                <a16:creationId xmlns:a16="http://schemas.microsoft.com/office/drawing/2014/main" id="{01AF0A8C-F5C1-1C28-59EF-E6E5C1B88EAD}"/>
              </a:ext>
            </a:extLst>
          </p:cNvPr>
          <p:cNvSpPr>
            <a:spLocks noGrp="1"/>
          </p:cNvSpPr>
          <p:nvPr>
            <p:ph type="body" sz="quarter" idx="3"/>
          </p:nvPr>
        </p:nvSpPr>
        <p:spPr>
          <a:xfrm>
            <a:off x="7858125" y="668338"/>
            <a:ext cx="3497262" cy="360362"/>
          </a:xfrm>
        </p:spPr>
        <p:txBody>
          <a:bodyPr>
            <a:normAutofit fontScale="92500" lnSpcReduction="20000"/>
          </a:bodyPr>
          <a:lstStyle/>
          <a:p>
            <a:r>
              <a:rPr lang="pl-PL" dirty="0"/>
              <a:t>Wychowanie fizyczne</a:t>
            </a:r>
          </a:p>
        </p:txBody>
      </p:sp>
      <p:sp>
        <p:nvSpPr>
          <p:cNvPr id="6" name="Symbol zastępczy zawartości 5">
            <a:extLst>
              <a:ext uri="{FF2B5EF4-FFF2-40B4-BE49-F238E27FC236}">
                <a16:creationId xmlns:a16="http://schemas.microsoft.com/office/drawing/2014/main" id="{C53C38A9-AE22-39D5-77DB-3EDB45B2BDF8}"/>
              </a:ext>
            </a:extLst>
          </p:cNvPr>
          <p:cNvSpPr>
            <a:spLocks noGrp="1"/>
          </p:cNvSpPr>
          <p:nvPr>
            <p:ph sz="quarter" idx="4"/>
          </p:nvPr>
        </p:nvSpPr>
        <p:spPr>
          <a:xfrm>
            <a:off x="6843713" y="1028700"/>
            <a:ext cx="5043487" cy="5638802"/>
          </a:xfrm>
        </p:spPr>
        <p:txBody>
          <a:bodyPr>
            <a:normAutofit fontScale="62500" lnSpcReduction="20000"/>
          </a:bodyPr>
          <a:lstStyle/>
          <a:p>
            <a:pPr marL="0" indent="0" algn="just">
              <a:buNone/>
            </a:pPr>
            <a:r>
              <a:rPr lang="pl-PL" dirty="0"/>
              <a:t>Jest częścią wychowania ogólnego ukierunkowane na stronę fizyczną ciała człowieka, równocześnie rozwija sferę emocjonalną (emocje związane z przeżywaniem ruchu) rozwija intelekt (poznanie i uświadomienie treści działań) wychowanie fizyczne współgra z wychowaniem estetycznym (piękno, kompozycja ruchu)</a:t>
            </a:r>
          </a:p>
          <a:p>
            <a:pPr algn="just"/>
            <a:r>
              <a:rPr lang="pl-PL" dirty="0"/>
              <a:t>Jest wsparciem rozwoju psychomotorycznego dla dziecka współczesnej cywilizacji </a:t>
            </a:r>
            <a:r>
              <a:rPr lang="pl-PL" dirty="0" err="1"/>
              <a:t>sedenteryjnej</a:t>
            </a:r>
            <a:r>
              <a:rPr lang="pl-PL" dirty="0"/>
              <a:t> </a:t>
            </a:r>
          </a:p>
          <a:p>
            <a:pPr algn="just"/>
            <a:r>
              <a:rPr lang="pl-PL" dirty="0"/>
              <a:t>Funkcje wychowania fizycznego : </a:t>
            </a:r>
          </a:p>
          <a:p>
            <a:pPr algn="just">
              <a:buFont typeface="Wingdings" panose="05000000000000000000" pitchFamily="2" charset="2"/>
              <a:buChar char="Ø"/>
            </a:pPr>
            <a:r>
              <a:rPr lang="pl-PL" dirty="0"/>
              <a:t>stymulująca</a:t>
            </a:r>
          </a:p>
          <a:p>
            <a:pPr algn="just">
              <a:buFont typeface="Wingdings" panose="05000000000000000000" pitchFamily="2" charset="2"/>
              <a:buChar char="Ø"/>
            </a:pPr>
            <a:r>
              <a:rPr lang="pl-PL" dirty="0"/>
              <a:t>adaptacyjna (podnoszenie wydolności ustroju do wymagań środowiska)</a:t>
            </a:r>
          </a:p>
          <a:p>
            <a:pPr algn="just">
              <a:buFont typeface="Wingdings" panose="05000000000000000000" pitchFamily="2" charset="2"/>
              <a:buChar char="Ø"/>
            </a:pPr>
            <a:r>
              <a:rPr lang="pl-PL" dirty="0"/>
              <a:t>kompensacyjna  (wyrównywanie ujemnych wpływów środowiskowych)</a:t>
            </a:r>
          </a:p>
          <a:p>
            <a:pPr algn="just">
              <a:buFont typeface="Wingdings" panose="05000000000000000000" pitchFamily="2" charset="2"/>
              <a:buChar char="Ø"/>
            </a:pPr>
            <a:r>
              <a:rPr lang="pl-PL" dirty="0"/>
              <a:t>korektywna  (w odniesieniu do wad postawy – poprawa odchyleń od norm rozwojowych)</a:t>
            </a:r>
          </a:p>
          <a:p>
            <a:pPr algn="just">
              <a:buFont typeface="Wingdings" panose="05000000000000000000" pitchFamily="2" charset="2"/>
              <a:buChar char="Ø"/>
            </a:pPr>
            <a:r>
              <a:rPr lang="pl-PL" dirty="0"/>
              <a:t>zdrowotna – uwzględnianie wychowania zdrowotnego- jako wszechstronna działalność wzmacniająca zdrowie fizyczne , oraz kształtująca stosunek samego ucznia do własnego zdrowia i kultury zdrowotnej </a:t>
            </a:r>
          </a:p>
        </p:txBody>
      </p:sp>
      <p:pic>
        <p:nvPicPr>
          <p:cNvPr id="7" name="Obraz 6">
            <a:extLst>
              <a:ext uri="{FF2B5EF4-FFF2-40B4-BE49-F238E27FC236}">
                <a16:creationId xmlns:a16="http://schemas.microsoft.com/office/drawing/2014/main" id="{12E541AD-6569-3AC0-10F7-73618BD1B38D}"/>
              </a:ext>
            </a:extLst>
          </p:cNvPr>
          <p:cNvPicPr>
            <a:picLocks noChangeAspect="1"/>
          </p:cNvPicPr>
          <p:nvPr/>
        </p:nvPicPr>
        <p:blipFill>
          <a:blip r:embed="rId3"/>
          <a:stretch>
            <a:fillRect/>
          </a:stretch>
        </p:blipFill>
        <p:spPr>
          <a:xfrm>
            <a:off x="0" y="3924886"/>
            <a:ext cx="6843713" cy="2742616"/>
          </a:xfrm>
          <a:prstGeom prst="rect">
            <a:avLst/>
          </a:prstGeom>
        </p:spPr>
      </p:pic>
    </p:spTree>
    <p:extLst>
      <p:ext uri="{BB962C8B-B14F-4D97-AF65-F5344CB8AC3E}">
        <p14:creationId xmlns:p14="http://schemas.microsoft.com/office/powerpoint/2010/main" val="359242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B4984882-5842-6C67-D695-BC0E4849BFE8}"/>
              </a:ext>
            </a:extLst>
          </p:cNvPr>
          <p:cNvSpPr>
            <a:spLocks noGrp="1"/>
          </p:cNvSpPr>
          <p:nvPr>
            <p:ph sz="half" idx="2"/>
          </p:nvPr>
        </p:nvSpPr>
        <p:spPr>
          <a:xfrm>
            <a:off x="177752" y="90781"/>
            <a:ext cx="5391775" cy="6619508"/>
          </a:xfrm>
        </p:spPr>
        <p:txBody>
          <a:bodyPr>
            <a:normAutofit fontScale="25000" lnSpcReduction="20000"/>
          </a:bodyPr>
          <a:lstStyle/>
          <a:p>
            <a:pPr marL="0" indent="0" algn="ctr">
              <a:lnSpc>
                <a:spcPct val="120000"/>
              </a:lnSpc>
              <a:spcBef>
                <a:spcPts val="0"/>
              </a:spcBef>
              <a:buNone/>
            </a:pPr>
            <a:r>
              <a:rPr lang="pl-PL" sz="5200" b="1" dirty="0">
                <a:effectLst/>
                <a:ea typeface="Calibri" panose="020F0502020204030204" pitchFamily="34" charset="0"/>
                <a:cs typeface="Times New Roman" panose="02020603050405020304" pitchFamily="18" charset="0"/>
              </a:rPr>
              <a:t>WADY STÓP</a:t>
            </a: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Architektura prawidłowo zbudowanej stopy cechuje się dwoma łukami podłużnymi i poprzecznymi  (dynamicznym i statycznym) rozpostartymi pomiędzy trzema punktami podparcia  stopy: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piętą a głową I kości śródstopia - łuk podłużny przyśrodkowy (dynamiczny)</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pomiędzy piętą a głową kości V śródstopia - łuk podłużny poboczny (statyczny)</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pomiędzy głową I </a:t>
            </a:r>
            <a:r>
              <a:rPr lang="pl-PL" sz="5200" dirty="0" err="1">
                <a:effectLst/>
                <a:ea typeface="Calibri" panose="020F0502020204030204" pitchFamily="34" charset="0"/>
                <a:cs typeface="Times New Roman" panose="02020603050405020304" pitchFamily="18" charset="0"/>
              </a:rPr>
              <a:t>i</a:t>
            </a:r>
            <a:r>
              <a:rPr lang="pl-PL" sz="5200" dirty="0">
                <a:effectLst/>
                <a:ea typeface="Calibri" panose="020F0502020204030204" pitchFamily="34" charset="0"/>
                <a:cs typeface="Times New Roman" panose="02020603050405020304" pitchFamily="18" charset="0"/>
              </a:rPr>
              <a:t> V kości śródstopia –łuk poprzeczny  przedni (dynamiczny)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pomiędzy trzema kośćmi klinowymi i kością sześcienną    – łuk poprzeczny  tylny (statyczny) </a:t>
            </a: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Architektura stopy wzmacniana jest przez układ więzadłowo – torebkowy </a:t>
            </a:r>
          </a:p>
          <a:p>
            <a:pPr marL="0" indent="0">
              <a:lnSpc>
                <a:spcPct val="120000"/>
              </a:lnSpc>
              <a:spcBef>
                <a:spcPts val="0"/>
              </a:spcBef>
              <a:buNone/>
            </a:pPr>
            <a:r>
              <a:rPr lang="pl-PL" sz="5200" b="1" dirty="0">
                <a:effectLst/>
                <a:ea typeface="Calibri" panose="020F0502020204030204" pitchFamily="34" charset="0"/>
                <a:cs typeface="Times New Roman" panose="02020603050405020304" pitchFamily="18" charset="0"/>
              </a:rPr>
              <a:t>Stabilizatory łuku podłużnego : </a:t>
            </a:r>
            <a:endParaRPr lang="pl-PL" sz="52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200" b="1" dirty="0">
                <a:effectLst/>
                <a:ea typeface="Calibri" panose="020F0502020204030204" pitchFamily="34" charset="0"/>
                <a:cs typeface="Times New Roman" panose="02020603050405020304" pitchFamily="18" charset="0"/>
              </a:rPr>
              <a:t>rozcięgno podeszwowe </a:t>
            </a:r>
            <a:endParaRPr lang="pl-PL" sz="52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200" b="1" dirty="0">
                <a:effectLst/>
                <a:ea typeface="Calibri" panose="020F0502020204030204" pitchFamily="34" charset="0"/>
                <a:cs typeface="Times New Roman" panose="02020603050405020304" pitchFamily="18" charset="0"/>
              </a:rPr>
              <a:t>więzadło podeszwowe długie </a:t>
            </a:r>
            <a:endParaRPr lang="pl-PL" sz="52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200" b="1" dirty="0">
                <a:effectLst/>
                <a:ea typeface="Calibri" panose="020F0502020204030204" pitchFamily="34" charset="0"/>
                <a:cs typeface="Times New Roman" panose="02020603050405020304" pitchFamily="18" charset="0"/>
              </a:rPr>
              <a:t>więzadło piętowo-sześcienne podeszwowe </a:t>
            </a:r>
            <a:endParaRPr lang="pl-PL" sz="52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200" b="1" dirty="0">
                <a:effectLst/>
                <a:ea typeface="Calibri" panose="020F0502020204030204" pitchFamily="34" charset="0"/>
                <a:cs typeface="Times New Roman" panose="02020603050405020304" pitchFamily="18" charset="0"/>
              </a:rPr>
              <a:t>więzadło piętowo-łódkowe </a:t>
            </a:r>
            <a:endParaRPr lang="pl-PL" sz="52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200" b="1" dirty="0">
                <a:effectLst/>
                <a:ea typeface="Calibri" panose="020F0502020204030204" pitchFamily="34" charset="0"/>
                <a:cs typeface="Times New Roman" panose="02020603050405020304" pitchFamily="18" charset="0"/>
              </a:rPr>
              <a:t>Stabilizatory łuku poprzecznego : </a:t>
            </a:r>
            <a:endParaRPr lang="pl-PL" sz="52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200" b="1" dirty="0">
                <a:effectLst/>
                <a:ea typeface="Calibri" panose="020F0502020204030204" pitchFamily="34" charset="0"/>
                <a:cs typeface="Times New Roman" panose="02020603050405020304" pitchFamily="18" charset="0"/>
              </a:rPr>
              <a:t>poprzecznie przebiegające więzadła śródstopia podeszwowe </a:t>
            </a:r>
            <a:endParaRPr lang="pl-PL" sz="5200" dirty="0">
              <a:effectLst/>
              <a:ea typeface="Calibri" panose="020F0502020204030204" pitchFamily="34" charset="0"/>
              <a:cs typeface="Times New Roman" panose="02020603050405020304" pitchFamily="18" charset="0"/>
            </a:endParaRPr>
          </a:p>
          <a:p>
            <a:pPr marL="0">
              <a:lnSpc>
                <a:spcPct val="120000"/>
              </a:lnSpc>
              <a:spcBef>
                <a:spcPts val="0"/>
              </a:spcBef>
            </a:pPr>
            <a:r>
              <a:rPr lang="pl-PL" sz="5200" b="1" dirty="0">
                <a:effectLst/>
                <a:ea typeface="Calibri" panose="020F0502020204030204" pitchFamily="34" charset="0"/>
                <a:cs typeface="Times New Roman" panose="02020603050405020304" pitchFamily="18" charset="0"/>
              </a:rPr>
              <a:t>więzadła poprzeczne głębokie śródstopia </a:t>
            </a:r>
            <a:endParaRPr lang="pl-PL" sz="52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STABILIZACJA CZYNNA : </a:t>
            </a: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Układ mięśniowy stopy jest odpowiedzialny za ruchy czynne stopy oraz za napinanie łuków i stabilizację stopy podczas obciążenia i chodu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mięsień strzałkowy krótki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mięsień strzałkowy długi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mięsień piszczelowy tylny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mięsień piszczelowy przedni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zginacz długi palucha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zginacz krótki palców i palucha </a:t>
            </a:r>
          </a:p>
          <a:p>
            <a:pPr marL="0">
              <a:lnSpc>
                <a:spcPct val="120000"/>
              </a:lnSpc>
              <a:spcBef>
                <a:spcPts val="0"/>
              </a:spcBef>
            </a:pPr>
            <a:r>
              <a:rPr lang="pl-PL" sz="5200" dirty="0">
                <a:effectLst/>
                <a:ea typeface="Calibri" panose="020F0502020204030204" pitchFamily="34" charset="0"/>
                <a:cs typeface="Times New Roman" panose="02020603050405020304" pitchFamily="18" charset="0"/>
              </a:rPr>
              <a:t>         oraz krótkie mięśnie strony podeszwowej stopy</a:t>
            </a:r>
            <a:endParaRPr lang="pl-PL" sz="5200" dirty="0">
              <a:ea typeface="Calibri" panose="020F0502020204030204" pitchFamily="34" charset="0"/>
              <a:cs typeface="Times New Roman" panose="02020603050405020304" pitchFamily="18" charset="0"/>
            </a:endParaRPr>
          </a:p>
          <a:p>
            <a:pPr marL="0" indent="0">
              <a:lnSpc>
                <a:spcPct val="120000"/>
              </a:lnSpc>
              <a:spcBef>
                <a:spcPts val="0"/>
              </a:spcBef>
              <a:buNone/>
            </a:pPr>
            <a:r>
              <a:rPr lang="pl-PL" sz="5200" dirty="0">
                <a:effectLst/>
                <a:ea typeface="Calibri" panose="020F0502020204030204" pitchFamily="34" charset="0"/>
                <a:cs typeface="Times New Roman" panose="02020603050405020304" pitchFamily="18" charset="0"/>
              </a:rPr>
              <a:t>patologicznym zmianom anatomicznym stóp często towarzyszy bolesność stóp oraz łydek, szybka męczliwość ,  występowanie objawów zależy od stopnia zaawansowania wady</a:t>
            </a:r>
          </a:p>
          <a:p>
            <a:endParaRPr lang="pl-PL" dirty="0"/>
          </a:p>
        </p:txBody>
      </p:sp>
      <p:sp>
        <p:nvSpPr>
          <p:cNvPr id="6" name="Symbol zastępczy zawartości 5">
            <a:extLst>
              <a:ext uri="{FF2B5EF4-FFF2-40B4-BE49-F238E27FC236}">
                <a16:creationId xmlns:a16="http://schemas.microsoft.com/office/drawing/2014/main" id="{95FF5986-DDDD-83FC-7765-6FDF8AB4D85A}"/>
              </a:ext>
            </a:extLst>
          </p:cNvPr>
          <p:cNvSpPr>
            <a:spLocks noGrp="1"/>
          </p:cNvSpPr>
          <p:nvPr>
            <p:ph sz="quarter" idx="4"/>
          </p:nvPr>
        </p:nvSpPr>
        <p:spPr>
          <a:xfrm>
            <a:off x="5569527" y="114300"/>
            <a:ext cx="6622473" cy="6652919"/>
          </a:xfrm>
        </p:spPr>
        <p:txBody>
          <a:bodyPr>
            <a:noAutofit/>
          </a:bodyPr>
          <a:lstStyle/>
          <a:p>
            <a:pPr marL="0" indent="0">
              <a:lnSpc>
                <a:spcPct val="100000"/>
              </a:lnSpc>
              <a:spcBef>
                <a:spcPts val="0"/>
              </a:spcBef>
              <a:buNone/>
            </a:pPr>
            <a:r>
              <a:rPr lang="pl-PL" sz="1200" dirty="0">
                <a:effectLst/>
                <a:ea typeface="Calibri" panose="020F0502020204030204" pitchFamily="34" charset="0"/>
                <a:cs typeface="Times New Roman" panose="02020603050405020304" pitchFamily="18" charset="0"/>
              </a:rPr>
              <a:t>STOPA PŁASKA POPRZECZNIE obniżenie łuku poprzecznego przedniego i często obniżenie kości śródstopia</a:t>
            </a:r>
          </a:p>
          <a:p>
            <a:pPr marL="0" indent="0">
              <a:lnSpc>
                <a:spcPct val="100000"/>
              </a:lnSpc>
              <a:spcBef>
                <a:spcPts val="0"/>
              </a:spcBef>
              <a:buNone/>
            </a:pPr>
            <a:r>
              <a:rPr lang="pl-PL" sz="1200" dirty="0">
                <a:effectLst/>
                <a:ea typeface="Calibri" panose="020F0502020204030204" pitchFamily="34" charset="0"/>
                <a:cs typeface="Times New Roman" panose="02020603050405020304" pitchFamily="18" charset="0"/>
              </a:rPr>
              <a:t>STOPA  PŁASKA  PODŁUŻNIE obniżenie łuku podłużnego przyśrodkowego , płaskostopie czynnościowe – jest procesem stopniowego obniżania się łuku podłużnego stopy ,wskutek niewydolności statyczno-dynamicznej mięśni stopy. Niewydolność układu mięśniowo-więzadłowego sprzyja przeciążeniom stopy i prowadzi do bolesności zniekształceń oraz zaburzeń funkcji  </a:t>
            </a:r>
          </a:p>
          <a:p>
            <a:pPr marL="0" indent="0">
              <a:lnSpc>
                <a:spcPct val="100000"/>
              </a:lnSpc>
              <a:spcBef>
                <a:spcPts val="0"/>
              </a:spcBef>
              <a:buNone/>
            </a:pPr>
            <a:r>
              <a:rPr lang="pl-PL" sz="1200" dirty="0">
                <a:effectLst/>
                <a:ea typeface="Calibri" panose="020F0502020204030204" pitchFamily="34" charset="0"/>
                <a:cs typeface="Times New Roman" panose="02020603050405020304" pitchFamily="18" charset="0"/>
              </a:rPr>
              <a:t>OSŁABIENIE I NIEWYDOLNOŚĆ MIĘŚNI UTRZYMUJĄCYCH WYSKLEPIENIE STOPY :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mięsień piszczelowy przedni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mięsień piszczelowy tylny</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mięsień strzałkowy długi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mięśnie podeszwowe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rozcięgno podeszwowe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często przykurcz mięśnia trójgłowego łydki utrwala koślawe ustawienie pięty </a:t>
            </a:r>
          </a:p>
          <a:p>
            <a:pPr marL="0" indent="0">
              <a:lnSpc>
                <a:spcPct val="100000"/>
              </a:lnSpc>
              <a:spcBef>
                <a:spcPts val="0"/>
              </a:spcBef>
              <a:buNone/>
            </a:pPr>
            <a:r>
              <a:rPr lang="pl-PL" sz="1200" dirty="0">
                <a:effectLst/>
                <a:ea typeface="Calibri" panose="020F0502020204030204" pitchFamily="34" charset="0"/>
                <a:cs typeface="Times New Roman" panose="02020603050405020304" pitchFamily="18" charset="0"/>
              </a:rPr>
              <a:t>ZASADY  POSTĘPOWANIA  KOREKCYJNEGO</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uświadomić występowanie wady i związanych  z nią zagrożeń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dobór odpowiedniego obuwia  oraz nie przeciążanie stóp nadmiernym wysiłkiem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rozciąganie mięśni przykurczonych (głównie trójgłowy łydki)</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wzmacnianie mięśni utrzymujących łuki stopy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wyrobienie odruchu a następnie nawyku prawidłowego ustawiania stopy w warunkach odciążenia a następnie obciążenia  (podczas siedzenia, stania, w czasie chodu oraz biegu )  </a:t>
            </a:r>
          </a:p>
          <a:p>
            <a:pPr marL="0" indent="0">
              <a:lnSpc>
                <a:spcPct val="100000"/>
              </a:lnSpc>
              <a:spcBef>
                <a:spcPts val="0"/>
              </a:spcBef>
              <a:buNone/>
            </a:pPr>
            <a:r>
              <a:rPr lang="pl-PL" sz="1200" dirty="0">
                <a:effectLst/>
                <a:ea typeface="Calibri" panose="020F0502020204030204" pitchFamily="34" charset="0"/>
                <a:cs typeface="Times New Roman" panose="02020603050405020304" pitchFamily="18" charset="0"/>
              </a:rPr>
              <a:t>Postępowanie korekcyjne – zasób ćwiczeń</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ćwiczenia rozciągające mięśnie przykurczone – mięsień trójgłowy łydki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ćwiczenia wzmacniające mięśnie wysklepiające stopę  - w odciążeniu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ćwiczenia wzmacniające mięśnie wysklepiające stopę  - w obciążeniu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ćwiczenia analityczne – wzmacnianie poszczególnych grup mięśniowych,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ćwiczenia  syntetyczne – aktywizujące całą stopę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ćwiczenia wzmacniające mięśnie krótkie stopy i zginacze palców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ćwiczenia wzmacniające mięśnie długie stopy</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Kształtowanie nawyku poprawnego  utrzymywania stóp: nauka prawidłowego ustawienia  stóp ; </a:t>
            </a:r>
          </a:p>
          <a:p>
            <a:pPr marL="0" indent="0">
              <a:lnSpc>
                <a:spcPct val="100000"/>
              </a:lnSpc>
              <a:spcBef>
                <a:spcPts val="0"/>
              </a:spcBef>
              <a:buNone/>
            </a:pPr>
            <a:r>
              <a:rPr lang="pl-PL" sz="1200" dirty="0">
                <a:effectLst/>
                <a:ea typeface="Calibri" panose="020F0502020204030204" pitchFamily="34" charset="0"/>
                <a:cs typeface="Times New Roman" panose="02020603050405020304" pitchFamily="18" charset="0"/>
              </a:rPr>
              <a:t>! stopy w układzie </a:t>
            </a:r>
            <a:r>
              <a:rPr lang="pl-PL" sz="1200" dirty="0" err="1">
                <a:effectLst/>
                <a:ea typeface="Calibri" panose="020F0502020204030204" pitchFamily="34" charset="0"/>
                <a:cs typeface="Times New Roman" panose="02020603050405020304" pitchFamily="18" charset="0"/>
              </a:rPr>
              <a:t>supinacyjnym</a:t>
            </a:r>
            <a:r>
              <a:rPr lang="pl-PL" sz="1200" dirty="0">
                <a:effectLst/>
                <a:ea typeface="Calibri" panose="020F0502020204030204" pitchFamily="34" charset="0"/>
                <a:cs typeface="Times New Roman" panose="02020603050405020304" pitchFamily="18" charset="0"/>
              </a:rPr>
              <a:t> prawidłowo oparte</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w obciążeniu - czasie stania („trójpunktowe” ustawienie podporu stóp i równomierne obciążanie), </a:t>
            </a:r>
          </a:p>
          <a:p>
            <a:pPr marL="0">
              <a:lnSpc>
                <a:spcPct val="100000"/>
              </a:lnSpc>
              <a:spcBef>
                <a:spcPts val="0"/>
              </a:spcBef>
            </a:pPr>
            <a:r>
              <a:rPr lang="pl-PL" sz="1200" dirty="0">
                <a:effectLst/>
                <a:ea typeface="Calibri" panose="020F0502020204030204" pitchFamily="34" charset="0"/>
                <a:cs typeface="Times New Roman" panose="02020603050405020304" pitchFamily="18" charset="0"/>
              </a:rPr>
              <a:t>w chodzie (właściwe stawianie stóp i przenoszenie ciężaru ciała z pięty na palce)  i w bieganiu</a:t>
            </a:r>
          </a:p>
          <a:p>
            <a:pPr marL="0" indent="0">
              <a:lnSpc>
                <a:spcPct val="100000"/>
              </a:lnSpc>
              <a:spcBef>
                <a:spcPts val="0"/>
              </a:spcBef>
              <a:buNone/>
            </a:pPr>
            <a:r>
              <a:rPr lang="pl-PL" sz="1200" dirty="0"/>
              <a:t>UWAGA: wzmacnianie mięśni utrzymujących łuk stopy-  zaleca się stosowanie ćwiczeń wzmacniających mięśnie stopy w pozycjach odciążających, które umożliwiają uzyskanie skorygowanego do prawidłowego ustawienia stopy zaleca się nie przeciążanie stóp poprzez; unikanie długotrwałego stania, biegów i skoków na twardym podłożu, oraz innych wysiłków przeciążających stopy </a:t>
            </a:r>
          </a:p>
        </p:txBody>
      </p:sp>
    </p:spTree>
    <p:extLst>
      <p:ext uri="{BB962C8B-B14F-4D97-AF65-F5344CB8AC3E}">
        <p14:creationId xmlns:p14="http://schemas.microsoft.com/office/powerpoint/2010/main" val="150264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37C3C97-6BD1-1A5A-47F1-A3FC15D457F3}"/>
              </a:ext>
            </a:extLst>
          </p:cNvPr>
          <p:cNvSpPr>
            <a:spLocks noGrp="1"/>
          </p:cNvSpPr>
          <p:nvPr>
            <p:ph idx="1"/>
          </p:nvPr>
        </p:nvSpPr>
        <p:spPr>
          <a:xfrm>
            <a:off x="182880" y="196948"/>
            <a:ext cx="11802793" cy="6403876"/>
          </a:xfrm>
        </p:spPr>
        <p:txBody>
          <a:bodyPr>
            <a:noAutofit/>
          </a:bodyPr>
          <a:lstStyle/>
          <a:p>
            <a:pPr marL="0" indent="0" algn="ctr">
              <a:lnSpc>
                <a:spcPct val="100000"/>
              </a:lnSpc>
              <a:spcBef>
                <a:spcPts val="0"/>
              </a:spcBef>
              <a:buNone/>
            </a:pPr>
            <a:r>
              <a:rPr lang="pl-PL" sz="1400" b="1" dirty="0"/>
              <a:t>Następstwa bezczynności ruchowej </a:t>
            </a:r>
            <a:endParaRPr lang="pl-PL" sz="1200" b="1" dirty="0"/>
          </a:p>
          <a:p>
            <a:pPr marL="0" algn="just">
              <a:lnSpc>
                <a:spcPct val="100000"/>
              </a:lnSpc>
              <a:spcBef>
                <a:spcPts val="0"/>
              </a:spcBef>
            </a:pPr>
            <a:r>
              <a:rPr lang="pl-PL" sz="1300" dirty="0"/>
              <a:t>Skutki hipokinezji i eliminacji działania siły ciężkości (ucisk osiowy) na układ mięśniowo-szkieletowy oraz zmniejszenia gradientu ciśnienia hydrostatycznego płynów ustrojowych pomiędzy kończynami dolnymi a górną połową ciała (</a:t>
            </a:r>
            <a:r>
              <a:rPr lang="pl-PL" sz="1300" dirty="0" err="1"/>
              <a:t>hipograwia</a:t>
            </a:r>
            <a:r>
              <a:rPr lang="pl-PL" sz="1300" dirty="0"/>
              <a:t>)</a:t>
            </a:r>
          </a:p>
          <a:p>
            <a:pPr marL="0" algn="just">
              <a:lnSpc>
                <a:spcPct val="100000"/>
              </a:lnSpc>
              <a:spcBef>
                <a:spcPts val="0"/>
              </a:spcBef>
            </a:pPr>
            <a:r>
              <a:rPr lang="pl-PL" sz="1300" dirty="0"/>
              <a:t>Zmiany w układzie krążenia, wpływ na gospodarką wodno-elektrolitową (wzrost diurezy i zwiększenie wydalania jonów wapnia i fosforanów oraz jonów potasu z powodu zwiększonego rozpadu białek ustrojowych). Zmniejszenie liczby erytrocytów wskutek zahamowania ich wytwarzania z powodu zmniejszania erytropoetyny nerkowej . </a:t>
            </a:r>
          </a:p>
          <a:p>
            <a:pPr marL="0" algn="just">
              <a:lnSpc>
                <a:spcPct val="100000"/>
              </a:lnSpc>
              <a:spcBef>
                <a:spcPts val="0"/>
              </a:spcBef>
            </a:pPr>
            <a:r>
              <a:rPr lang="pl-PL" sz="1300" dirty="0"/>
              <a:t>W pozycji horyzontalnej następuje zmniejszenie objętości płuc i wzrost oporu przepływu powietrza w drogach oddechowych (</a:t>
            </a:r>
            <a:r>
              <a:rPr lang="pl-PL" sz="1300" dirty="0" err="1"/>
              <a:t>m.inn</a:t>
            </a:r>
            <a:r>
              <a:rPr lang="pl-PL" sz="1300" dirty="0"/>
              <a:t>. wskutek uniesienia przepony i zwiększenia objętości przepływu płucnego krwi) </a:t>
            </a:r>
          </a:p>
          <a:p>
            <a:pPr marL="0" algn="just">
              <a:lnSpc>
                <a:spcPct val="100000"/>
              </a:lnSpc>
              <a:spcBef>
                <a:spcPts val="0"/>
              </a:spcBef>
            </a:pPr>
            <a:r>
              <a:rPr lang="pl-PL" sz="1300" dirty="0"/>
              <a:t>Masa i skład ciała (zmiana proporcji na rzecz tłuszczowej komponenty)</a:t>
            </a:r>
          </a:p>
          <a:p>
            <a:pPr marL="0" algn="just">
              <a:lnSpc>
                <a:spcPct val="100000"/>
              </a:lnSpc>
              <a:spcBef>
                <a:spcPts val="0"/>
              </a:spcBef>
            </a:pPr>
            <a:r>
              <a:rPr lang="pl-PL" sz="1300" dirty="0"/>
              <a:t>Mięśnie szkieletowe już po kilku dniach bezczynności dochodzi do zaniku mięśni, któremu towarzyszy wzmożone wydalanie azotu z moczem będące wyrazem rozkładu białek (zmniejszanie beztłuszczowej masy ciała). Redukcja  najwcześniej następuje w przekroju poprzecznym zginaczy podeszwowych stopy, następnie wszystkie kończyn dolnych i kolejno mięśnie podtrzymujące dolny odcinek kręgosłupa. Zmiany degradacyjne prostowników następują nieco później. Bardziej wyraźna degradacja we włóknach wolnych (ST, typu I) niż w szybkich (FT, typu II). </a:t>
            </a:r>
          </a:p>
          <a:p>
            <a:pPr marL="0" algn="just">
              <a:lnSpc>
                <a:spcPct val="100000"/>
              </a:lnSpc>
              <a:spcBef>
                <a:spcPts val="0"/>
              </a:spcBef>
            </a:pPr>
            <a:r>
              <a:rPr lang="pl-PL" sz="1300" dirty="0"/>
              <a:t>W odniesieniu do kości : atrofia kości  -nasilenie resorpcji kości w wyniku zmniejszenia ilości jonów wapnia i fosforu w przestrzeni zewnątrzkomórkowej oraz zwiększonego wydzielania parathormonu (zwiększone wydalanie jonów wapnia z diurezą) ale również zaburzenia formowania macierzy kolagenowej (osteoporoza rozpoczynająca się od kończyn dolnych)  wskutek niedostatecznego obciążania kości i zmniejszenie przepływu krwi w kości </a:t>
            </a:r>
          </a:p>
          <a:p>
            <a:pPr marL="0" algn="just">
              <a:lnSpc>
                <a:spcPct val="100000"/>
              </a:lnSpc>
              <a:spcBef>
                <a:spcPts val="0"/>
              </a:spcBef>
            </a:pPr>
            <a:r>
              <a:rPr lang="pl-PL" sz="1300" dirty="0"/>
              <a:t>Układ odpornościowy – upośledzenie funkcji </a:t>
            </a:r>
            <a:r>
              <a:rPr lang="pl-PL" sz="1300" dirty="0" err="1"/>
              <a:t>obronnościowych</a:t>
            </a:r>
            <a:r>
              <a:rPr lang="pl-PL" sz="1300" dirty="0"/>
              <a:t> zmniejszenie bakteriobójczych właściwości skóry, śliny, osocza , oraz upośledzenie zdolności fagocytarnej granulocytów obojętnochłonnych </a:t>
            </a:r>
          </a:p>
          <a:p>
            <a:pPr marL="0" algn="just">
              <a:lnSpc>
                <a:spcPct val="100000"/>
              </a:lnSpc>
              <a:spcBef>
                <a:spcPts val="0"/>
              </a:spcBef>
            </a:pPr>
            <a:r>
              <a:rPr lang="pl-PL" sz="1300" dirty="0"/>
              <a:t>Tolerancja ortostatyczna – skłonność do obniżania się ciśnienia tętniczego krwi wskutek </a:t>
            </a:r>
            <a:r>
              <a:rPr lang="pl-PL" sz="1300" dirty="0" err="1"/>
              <a:t>hipograwii</a:t>
            </a:r>
            <a:r>
              <a:rPr lang="pl-PL" sz="1300" dirty="0"/>
              <a:t> „zaleganie” krwi w dolnej części ciała, a także niewydolność żylna w tej okolicy</a:t>
            </a:r>
          </a:p>
          <a:p>
            <a:pPr marL="0" algn="just">
              <a:lnSpc>
                <a:spcPct val="100000"/>
              </a:lnSpc>
              <a:spcBef>
                <a:spcPts val="0"/>
              </a:spcBef>
            </a:pPr>
            <a:r>
              <a:rPr lang="pl-PL" sz="1300" dirty="0"/>
              <a:t>Tolerancja węglowodanów – zmniejszenie zdolności przyswajania glukozy przez tkanki i zmniejszenie wrażliwości na insulinę sprzyja to rozwojowi miażdżycy</a:t>
            </a:r>
          </a:p>
          <a:p>
            <a:pPr marL="0" algn="just">
              <a:lnSpc>
                <a:spcPct val="100000"/>
              </a:lnSpc>
              <a:spcBef>
                <a:spcPts val="0"/>
              </a:spcBef>
            </a:pPr>
            <a:r>
              <a:rPr lang="pl-PL" sz="1300" dirty="0"/>
              <a:t>Zdolność do wysiłków -  ulega ograniczeniu  wskutek zmian zachodzących w narządzie ruchu, upośledzeniem transportu tlenu do pracujących mięśni i zmniejszenia sprawności mechanizmów termoregulacji      ; zmniejszenie siły mięśniowej (najbardziej kończyn dolnych), wskutek zaniku mięśniowego,  zaburzenia funkcji nerwowo-mięśniowej : zmniejszoną pobudliwością </a:t>
            </a:r>
            <a:r>
              <a:rPr lang="pl-PL" sz="1300" dirty="0" err="1"/>
              <a:t>motoneuronów</a:t>
            </a:r>
            <a:r>
              <a:rPr lang="pl-PL" sz="1300" dirty="0"/>
              <a:t> i upośledzenie rekrutacji jednostek motorycznych w czasie maksymalnego skurczu , zaburzenia koordynacji nerwowo-mięśniowej powodujące trudności z utrzymaniem postawy ciała i równowagi oraz niezborność ruchowa </a:t>
            </a:r>
          </a:p>
          <a:p>
            <a:pPr marL="0" algn="just">
              <a:lnSpc>
                <a:spcPct val="100000"/>
              </a:lnSpc>
              <a:spcBef>
                <a:spcPts val="0"/>
              </a:spcBef>
            </a:pPr>
            <a:r>
              <a:rPr lang="pl-PL" sz="1300" dirty="0"/>
              <a:t>Zmniejszona zdolność pobierania tlenu przez organizm między innymi przez zmniejszenie zdolności transportu tlenu z płuc do mięśni przez układ krążenia, oraz ograniczenia transportu tlenu , co przyczynia się do zmniejszenia liczby erytrocytów we krwi</a:t>
            </a:r>
          </a:p>
          <a:p>
            <a:pPr marL="0" algn="just">
              <a:lnSpc>
                <a:spcPct val="100000"/>
              </a:lnSpc>
              <a:spcBef>
                <a:spcPts val="0"/>
              </a:spcBef>
            </a:pPr>
            <a:r>
              <a:rPr lang="pl-PL" sz="1300" dirty="0"/>
              <a:t>Zmniejszenie aktywności metabolicznej w komórkach mięśniowych co finalnie sprzyja akumulacji mleczanów , a także zmniejszenie wolumetrii mięśnia </a:t>
            </a:r>
          </a:p>
          <a:p>
            <a:pPr marL="0" algn="just">
              <a:lnSpc>
                <a:spcPct val="100000"/>
              </a:lnSpc>
              <a:spcBef>
                <a:spcPts val="0"/>
              </a:spcBef>
            </a:pPr>
            <a:r>
              <a:rPr lang="pl-PL" sz="1300" dirty="0"/>
              <a:t>Wzrok i słuch  i właściwości psychofizjologiczne -  pogorszenie ostrości wzroku i ograniczenie pola widzenia , podwyższenie progu słyszalności , </a:t>
            </a:r>
          </a:p>
          <a:p>
            <a:pPr marL="0" algn="just">
              <a:lnSpc>
                <a:spcPct val="100000"/>
              </a:lnSpc>
              <a:spcBef>
                <a:spcPts val="0"/>
              </a:spcBef>
            </a:pPr>
            <a:r>
              <a:rPr lang="pl-PL" sz="1300" dirty="0"/>
              <a:t>Pogorszenie nastroju, sprawności psychomotorycznej, zaburzenia snu, bóle głowy, niepokój, epizody depresji, zmniejsza się poczucie komfortu cieplnego, zaburzenia koncentracji, </a:t>
            </a:r>
          </a:p>
          <a:p>
            <a:pPr marL="0" algn="just">
              <a:lnSpc>
                <a:spcPct val="100000"/>
              </a:lnSpc>
              <a:spcBef>
                <a:spcPts val="0"/>
              </a:spcBef>
            </a:pPr>
            <a:r>
              <a:rPr lang="pl-PL" sz="1300" dirty="0"/>
              <a:t>Zwiększa się podatność na bodźce stresowe</a:t>
            </a:r>
          </a:p>
        </p:txBody>
      </p:sp>
    </p:spTree>
    <p:extLst>
      <p:ext uri="{BB962C8B-B14F-4D97-AF65-F5344CB8AC3E}">
        <p14:creationId xmlns:p14="http://schemas.microsoft.com/office/powerpoint/2010/main" val="1105402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C68F2236-5BFF-73A4-F6D8-D1D4221A203A}"/>
              </a:ext>
            </a:extLst>
          </p:cNvPr>
          <p:cNvSpPr>
            <a:spLocks noGrp="1"/>
          </p:cNvSpPr>
          <p:nvPr>
            <p:ph type="body" idx="1"/>
          </p:nvPr>
        </p:nvSpPr>
        <p:spPr>
          <a:xfrm>
            <a:off x="400049" y="140678"/>
            <a:ext cx="5902277" cy="6460146"/>
          </a:xfrm>
        </p:spPr>
        <p:txBody>
          <a:bodyPr>
            <a:normAutofit fontScale="25000" lnSpcReduction="200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i="1" dirty="0">
                <a:solidFill>
                  <a:prstClr val="black"/>
                </a:solidFill>
                <a:latin typeface="Calibri" panose="020F0502020204030204"/>
              </a:rPr>
              <a:t> </a:t>
            </a:r>
          </a:p>
          <a:p>
            <a:pPr>
              <a:lnSpc>
                <a:spcPct val="120000"/>
              </a:lnSpc>
              <a:spcBef>
                <a:spcPts val="0"/>
              </a:spcBef>
              <a:defRPr/>
            </a:pPr>
            <a:r>
              <a:rPr lang="pl-PL" sz="6400" dirty="0">
                <a:solidFill>
                  <a:prstClr val="black"/>
                </a:solidFill>
              </a:rPr>
              <a:t>Zadania wychowania fizycznego:</a:t>
            </a:r>
          </a:p>
          <a:p>
            <a:pPr>
              <a:lnSpc>
                <a:spcPct val="120000"/>
              </a:lnSpc>
              <a:spcBef>
                <a:spcPts val="0"/>
              </a:spcBef>
              <a:defRPr/>
            </a:pPr>
            <a:endParaRPr lang="pl-PL" sz="6400" b="0" dirty="0">
              <a:solidFill>
                <a:prstClr val="black"/>
              </a:solidFill>
              <a:latin typeface="Calibri" panose="020F0502020204030204"/>
            </a:endParaRPr>
          </a:p>
          <a:p>
            <a:pPr marR="0" lvl="0" algn="l" defTabSz="914400" rtl="0" eaLnBrk="1" fontAlgn="auto" latinLnBrk="0" hangingPunct="1">
              <a:lnSpc>
                <a:spcPct val="120000"/>
              </a:lnSpc>
              <a:spcBef>
                <a:spcPts val="0"/>
              </a:spcBef>
              <a:spcAft>
                <a:spcPts val="0"/>
              </a:spcAft>
              <a:buClrTx/>
              <a:buSzTx/>
              <a:tabLst/>
              <a:defRPr/>
            </a:pPr>
            <a:r>
              <a:rPr lang="pl-PL" sz="6400" b="0" dirty="0">
                <a:solidFill>
                  <a:prstClr val="black"/>
                </a:solidFill>
                <a:latin typeface="Calibri" panose="020F0502020204030204"/>
              </a:rPr>
              <a:t>-Harmonijny rozwój ciała (pobudzanie rozwoju przez racjonalne stosowanie bodźców ruchowych)</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-Doskonalenie psychomotoryki i piękna ruchu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-Kształtowanie charakteru, woli, moralności , oraz cech społecznych</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-Upowszechnianie wiedzy o cywilizacyjnych zagrożeniach dla zdrowia i o leczniczej funkcji aktywności fizycznej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i="1" dirty="0">
                <a:solidFill>
                  <a:prstClr val="black"/>
                </a:solidFill>
                <a:latin typeface="Calibri" panose="020F0502020204030204"/>
              </a:rPr>
              <a:t>Uniwersalnym środkiem wychowania fizycznego jest gimnastyka, która obejmuje najbardziej wszechstronny zasób ćwiczeń: ruchy naturalne oraz  „ruchy wyrozumowane” złożone</a:t>
            </a: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i="1" dirty="0">
              <a:solidFill>
                <a:prstClr val="black"/>
              </a:solidFill>
              <a:latin typeface="Calibri" panose="020F0502020204030204"/>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Gimnastyka -ćwiczenia fizyczne –ruch = czynnik rozwijający sprawność fizyczną i dążenie do jak najlepszego przystosowania do warunków życia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pl-PL" sz="6400" b="0" dirty="0">
              <a:solidFill>
                <a:prstClr val="black"/>
              </a:solidFill>
              <a:latin typeface="Calibri" panose="020F0502020204030204"/>
            </a:endParaRPr>
          </a:p>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dirty="0">
                <a:solidFill>
                  <a:prstClr val="black"/>
                </a:solidFill>
                <a:latin typeface="Calibri" panose="020F0502020204030204"/>
              </a:rPr>
              <a:t>sprawność fizyczna człowieka- </a:t>
            </a:r>
            <a:r>
              <a:rPr lang="pl-PL" sz="6400" b="0" dirty="0">
                <a:solidFill>
                  <a:prstClr val="black"/>
                </a:solidFill>
                <a:latin typeface="Calibri" panose="020F0502020204030204"/>
              </a:rPr>
              <a:t>aktualna możliwość wykonania zadania ruchowego wymagającego zaangażowania wielu cech motorycznych:</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siła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szybkość</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wytrzymałość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zwinność</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pl-PL" sz="6400" b="0" dirty="0">
                <a:solidFill>
                  <a:prstClr val="black"/>
                </a:solidFill>
                <a:latin typeface="Calibri" panose="020F0502020204030204"/>
              </a:rPr>
              <a:t>„sprawność” manifestuje się jako sprawność mięśniowa, krążeniowa, procesu oddychania, termoregulacji</a:t>
            </a:r>
          </a:p>
        </p:txBody>
      </p:sp>
      <p:pic>
        <p:nvPicPr>
          <p:cNvPr id="2" name="Symbol zastępczy obrazu 1">
            <a:extLst>
              <a:ext uri="{FF2B5EF4-FFF2-40B4-BE49-F238E27FC236}">
                <a16:creationId xmlns:a16="http://schemas.microsoft.com/office/drawing/2014/main" id="{6ABF2A60-21D4-1F41-14C1-344644350BCC}"/>
              </a:ext>
            </a:extLst>
          </p:cNvPr>
          <p:cNvPicPr>
            <a:picLocks noGrp="1" noChangeAspect="1"/>
          </p:cNvPicPr>
          <p:nvPr>
            <p:ph sz="half" idx="2"/>
          </p:nvPr>
        </p:nvPicPr>
        <p:blipFill>
          <a:blip r:embed="rId2"/>
          <a:stretch>
            <a:fillRect/>
          </a:stretch>
        </p:blipFill>
        <p:spPr>
          <a:xfrm>
            <a:off x="9701213" y="857250"/>
            <a:ext cx="2490787" cy="3600396"/>
          </a:xfrm>
          <a:prstGeom prst="rect">
            <a:avLst/>
          </a:prstGeom>
        </p:spPr>
      </p:pic>
      <p:sp>
        <p:nvSpPr>
          <p:cNvPr id="9" name="Symbol zastępczy tekstu 8">
            <a:extLst>
              <a:ext uri="{FF2B5EF4-FFF2-40B4-BE49-F238E27FC236}">
                <a16:creationId xmlns:a16="http://schemas.microsoft.com/office/drawing/2014/main" id="{8E4CFD6A-EBF1-4845-5712-33134C1CB506}"/>
              </a:ext>
            </a:extLst>
          </p:cNvPr>
          <p:cNvSpPr>
            <a:spLocks noGrp="1"/>
          </p:cNvSpPr>
          <p:nvPr>
            <p:ph type="body" sz="quarter" idx="3"/>
          </p:nvPr>
        </p:nvSpPr>
        <p:spPr>
          <a:xfrm>
            <a:off x="5781822" y="140678"/>
            <a:ext cx="6191102" cy="527660"/>
          </a:xfrm>
        </p:spPr>
        <p:txBody>
          <a:bodyPr>
            <a:noAutofit/>
          </a:bodyPr>
          <a:lstStyle/>
          <a:p>
            <a:r>
              <a:rPr lang="pl-PL" sz="1800" dirty="0"/>
              <a:t>    Podstawowa  funkcja  wychowania  fizycznego   za  </a:t>
            </a:r>
            <a:r>
              <a:rPr lang="pl-PL" sz="1800" dirty="0" err="1"/>
              <a:t>Demelem</a:t>
            </a:r>
            <a:endParaRPr lang="pl-PL" sz="1800" dirty="0"/>
          </a:p>
        </p:txBody>
      </p:sp>
      <p:sp>
        <p:nvSpPr>
          <p:cNvPr id="10" name="Symbol zastępczy zawartości 9">
            <a:extLst>
              <a:ext uri="{FF2B5EF4-FFF2-40B4-BE49-F238E27FC236}">
                <a16:creationId xmlns:a16="http://schemas.microsoft.com/office/drawing/2014/main" id="{59A93995-D416-6EAB-2F14-00108B5C500E}"/>
              </a:ext>
            </a:extLst>
          </p:cNvPr>
          <p:cNvSpPr>
            <a:spLocks noGrp="1"/>
          </p:cNvSpPr>
          <p:nvPr>
            <p:ph sz="quarter" idx="4"/>
          </p:nvPr>
        </p:nvSpPr>
        <p:spPr>
          <a:xfrm>
            <a:off x="7029449" y="857250"/>
            <a:ext cx="5162551" cy="6000750"/>
          </a:xfrm>
        </p:spPr>
        <p:txBody>
          <a:bodyPr>
            <a:normAutofit fontScale="25000" lnSpcReduction="20000"/>
          </a:bodyPr>
          <a:lstStyle/>
          <a:p>
            <a:pPr marL="0">
              <a:lnSpc>
                <a:spcPct val="120000"/>
              </a:lnSpc>
              <a:spcBef>
                <a:spcPts val="0"/>
              </a:spcBef>
            </a:pPr>
            <a:r>
              <a:rPr lang="pl-PL" sz="7200" dirty="0"/>
              <a:t>kompensacyjna  – wyrównawcza</a:t>
            </a:r>
          </a:p>
          <a:p>
            <a:pPr marL="0" indent="0">
              <a:lnSpc>
                <a:spcPct val="120000"/>
              </a:lnSpc>
              <a:spcBef>
                <a:spcPts val="0"/>
              </a:spcBef>
              <a:buNone/>
            </a:pPr>
            <a:r>
              <a:rPr lang="pl-PL" sz="7200" dirty="0"/>
              <a:t> (działania profilaktyczne)</a:t>
            </a:r>
          </a:p>
          <a:p>
            <a:pPr marL="0" indent="0">
              <a:lnSpc>
                <a:spcPct val="120000"/>
              </a:lnSpc>
              <a:spcBef>
                <a:spcPts val="0"/>
              </a:spcBef>
              <a:buNone/>
            </a:pPr>
            <a:r>
              <a:rPr lang="pl-PL" sz="7200" i="1" dirty="0"/>
              <a:t>„kompensacja stanowi</a:t>
            </a:r>
          </a:p>
          <a:p>
            <a:pPr marL="0" indent="0">
              <a:lnSpc>
                <a:spcPct val="120000"/>
              </a:lnSpc>
              <a:spcBef>
                <a:spcPts val="0"/>
              </a:spcBef>
              <a:buNone/>
            </a:pPr>
            <a:r>
              <a:rPr lang="pl-PL" sz="7200" i="1" dirty="0"/>
              <a:t> zorganizowany system </a:t>
            </a:r>
          </a:p>
          <a:p>
            <a:pPr marL="0" indent="0">
              <a:lnSpc>
                <a:spcPct val="120000"/>
              </a:lnSpc>
              <a:spcBef>
                <a:spcPts val="0"/>
              </a:spcBef>
              <a:buNone/>
            </a:pPr>
            <a:r>
              <a:rPr lang="pl-PL" sz="7200" i="1" dirty="0"/>
              <a:t>bodźców dopełniających </a:t>
            </a:r>
          </a:p>
          <a:p>
            <a:pPr marL="0" indent="0">
              <a:lnSpc>
                <a:spcPct val="120000"/>
              </a:lnSpc>
              <a:spcBef>
                <a:spcPts val="0"/>
              </a:spcBef>
              <a:buNone/>
            </a:pPr>
            <a:r>
              <a:rPr lang="pl-PL" sz="7200" i="1" dirty="0"/>
              <a:t> oraz antybodźców mających </a:t>
            </a:r>
          </a:p>
          <a:p>
            <a:pPr marL="0" indent="0">
              <a:lnSpc>
                <a:spcPct val="120000"/>
              </a:lnSpc>
              <a:spcBef>
                <a:spcPts val="0"/>
              </a:spcBef>
              <a:buNone/>
            </a:pPr>
            <a:r>
              <a:rPr lang="pl-PL" sz="7200" i="1" dirty="0"/>
              <a:t>równoważyć ślepe działanie</a:t>
            </a:r>
          </a:p>
          <a:p>
            <a:pPr marL="0" indent="0">
              <a:lnSpc>
                <a:spcPct val="120000"/>
              </a:lnSpc>
              <a:spcBef>
                <a:spcPts val="0"/>
              </a:spcBef>
              <a:buNone/>
            </a:pPr>
            <a:r>
              <a:rPr lang="pl-PL" sz="7200" i="1" dirty="0"/>
              <a:t> zbyt daleko posuniętej </a:t>
            </a:r>
          </a:p>
          <a:p>
            <a:pPr marL="0" indent="0">
              <a:lnSpc>
                <a:spcPct val="120000"/>
              </a:lnSpc>
              <a:spcBef>
                <a:spcPts val="0"/>
              </a:spcBef>
              <a:buNone/>
            </a:pPr>
            <a:r>
              <a:rPr lang="pl-PL" sz="7200" i="1" dirty="0"/>
              <a:t>adaptacji …” </a:t>
            </a:r>
          </a:p>
          <a:p>
            <a:pPr marL="0" indent="0">
              <a:lnSpc>
                <a:spcPct val="120000"/>
              </a:lnSpc>
              <a:spcBef>
                <a:spcPts val="0"/>
              </a:spcBef>
              <a:buNone/>
            </a:pPr>
            <a:endParaRPr lang="pl-PL" sz="3200" dirty="0"/>
          </a:p>
          <a:p>
            <a:pPr marL="0">
              <a:lnSpc>
                <a:spcPct val="120000"/>
              </a:lnSpc>
              <a:spcBef>
                <a:spcPts val="0"/>
              </a:spcBef>
            </a:pPr>
            <a:r>
              <a:rPr lang="pl-PL" sz="7200" dirty="0"/>
              <a:t> korektywna -  poprawcza</a:t>
            </a:r>
          </a:p>
          <a:p>
            <a:pPr marL="0" indent="0">
              <a:lnSpc>
                <a:spcPct val="120000"/>
              </a:lnSpc>
              <a:spcBef>
                <a:spcPts val="0"/>
              </a:spcBef>
              <a:buNone/>
            </a:pPr>
            <a:r>
              <a:rPr lang="pl-PL" sz="7200" dirty="0"/>
              <a:t>  (działania terapeutyczne )  </a:t>
            </a:r>
          </a:p>
          <a:p>
            <a:pPr marL="0" indent="0">
              <a:lnSpc>
                <a:spcPct val="120000"/>
              </a:lnSpc>
              <a:spcBef>
                <a:spcPts val="0"/>
              </a:spcBef>
              <a:buNone/>
            </a:pPr>
            <a:r>
              <a:rPr lang="pl-PL" sz="7200" i="1" dirty="0"/>
              <a:t>„treścią korektywy jest </a:t>
            </a:r>
          </a:p>
          <a:p>
            <a:pPr marL="0" indent="0">
              <a:lnSpc>
                <a:spcPct val="120000"/>
              </a:lnSpc>
              <a:spcBef>
                <a:spcPts val="0"/>
              </a:spcBef>
              <a:buNone/>
            </a:pPr>
            <a:r>
              <a:rPr lang="pl-PL" sz="7200" i="1" dirty="0"/>
              <a:t>interwencja we wszystkich</a:t>
            </a:r>
          </a:p>
          <a:p>
            <a:pPr marL="0" indent="0">
              <a:lnSpc>
                <a:spcPct val="120000"/>
              </a:lnSpc>
              <a:spcBef>
                <a:spcPts val="0"/>
              </a:spcBef>
              <a:buNone/>
            </a:pPr>
            <a:r>
              <a:rPr lang="pl-PL" sz="7200" i="1" dirty="0"/>
              <a:t> przypadkach odchyleń rozwojowych możliwych do zlikwidowania lub złagodzenia środkami wychowawczymi” </a:t>
            </a:r>
          </a:p>
          <a:p>
            <a:pPr marL="0">
              <a:lnSpc>
                <a:spcPct val="120000"/>
              </a:lnSpc>
              <a:spcBef>
                <a:spcPts val="0"/>
              </a:spcBef>
            </a:pPr>
            <a:endParaRPr lang="pl-PL" sz="3500" dirty="0"/>
          </a:p>
          <a:p>
            <a:pPr marL="0" indent="0">
              <a:lnSpc>
                <a:spcPct val="120000"/>
              </a:lnSpc>
              <a:spcBef>
                <a:spcPts val="0"/>
              </a:spcBef>
              <a:buNone/>
            </a:pPr>
            <a:r>
              <a:rPr lang="pl-PL" sz="3500" dirty="0"/>
              <a:t>Profesor Maciej Demel - polski pedagog, lekarz, profesor nauk o kulturze fizycznej, specjalista w zakresie</a:t>
            </a:r>
          </a:p>
          <a:p>
            <a:pPr marL="0" indent="0">
              <a:lnSpc>
                <a:spcPct val="120000"/>
              </a:lnSpc>
              <a:spcBef>
                <a:spcPts val="0"/>
              </a:spcBef>
              <a:buNone/>
            </a:pPr>
            <a:r>
              <a:rPr lang="pl-PL" sz="3500" dirty="0"/>
              <a:t> teorii wychowania fizycznego i pedagogiki zdrowia, twórca polskiej szkoły edukacji zdrowotnej nowoczesnej koncepcji wychowania fizycznego. </a:t>
            </a:r>
          </a:p>
          <a:p>
            <a:pPr marL="0">
              <a:lnSpc>
                <a:spcPct val="120000"/>
              </a:lnSpc>
              <a:spcBef>
                <a:spcPts val="0"/>
              </a:spcBef>
            </a:pPr>
            <a:endParaRPr lang="pl-PL" sz="3500" dirty="0"/>
          </a:p>
          <a:p>
            <a:pPr marL="0">
              <a:lnSpc>
                <a:spcPct val="120000"/>
              </a:lnSpc>
              <a:spcBef>
                <a:spcPts val="0"/>
              </a:spcBef>
            </a:pPr>
            <a:r>
              <a:rPr lang="pl-PL" sz="3500" dirty="0"/>
              <a:t>M. Demel : Cele i zadania wychowania fizycznego . W : Metodyka wychowania fizycznego w klasach V-VIII. Pod red J </a:t>
            </a:r>
            <a:r>
              <a:rPr lang="pl-PL" sz="3500" dirty="0" err="1"/>
              <a:t>Kutzner</a:t>
            </a:r>
            <a:r>
              <a:rPr lang="pl-PL" sz="3500" dirty="0"/>
              <a:t>. Warszawa 1970, PZWS, s.17-20,</a:t>
            </a:r>
          </a:p>
          <a:p>
            <a:pPr marL="0">
              <a:lnSpc>
                <a:spcPct val="120000"/>
              </a:lnSpc>
              <a:spcBef>
                <a:spcPts val="0"/>
              </a:spcBef>
            </a:pPr>
            <a:r>
              <a:rPr lang="pl-PL" sz="3500" dirty="0"/>
              <a:t>M. Demel, M </a:t>
            </a:r>
            <a:r>
              <a:rPr lang="pl-PL" sz="3500" dirty="0" err="1"/>
              <a:t>Kutzner</a:t>
            </a:r>
            <a:r>
              <a:rPr lang="pl-PL" sz="3500" dirty="0"/>
              <a:t>-Kozińska :  O pełny zakres i współczesną treść korektywy i kompensacji w procesie wychowania fizycznego . „Kultura Fizyczna” 1975 nr5, s196</a:t>
            </a:r>
          </a:p>
          <a:p>
            <a:pPr marL="0" indent="0">
              <a:buNone/>
            </a:pPr>
            <a:endParaRPr lang="pl-PL" dirty="0"/>
          </a:p>
        </p:txBody>
      </p:sp>
    </p:spTree>
    <p:extLst>
      <p:ext uri="{BB962C8B-B14F-4D97-AF65-F5344CB8AC3E}">
        <p14:creationId xmlns:p14="http://schemas.microsoft.com/office/powerpoint/2010/main" val="101325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1C25C4-6468-8502-E39F-938DAFFB217C}"/>
              </a:ext>
            </a:extLst>
          </p:cNvPr>
          <p:cNvSpPr>
            <a:spLocks noGrp="1"/>
          </p:cNvSpPr>
          <p:nvPr>
            <p:ph type="title"/>
          </p:nvPr>
        </p:nvSpPr>
        <p:spPr>
          <a:xfrm>
            <a:off x="838200" y="185739"/>
            <a:ext cx="10515600" cy="495298"/>
          </a:xfrm>
        </p:spPr>
        <p:txBody>
          <a:bodyPr>
            <a:normAutofit/>
          </a:bodyPr>
          <a:lstStyle/>
          <a:p>
            <a:r>
              <a:rPr lang="pl-PL" sz="2800" b="1" dirty="0"/>
              <a:t>Wybrane definicje prawidłowej postawy</a:t>
            </a:r>
          </a:p>
        </p:txBody>
      </p:sp>
      <p:sp>
        <p:nvSpPr>
          <p:cNvPr id="3" name="Symbol zastępczy zawartości 2">
            <a:extLst>
              <a:ext uri="{FF2B5EF4-FFF2-40B4-BE49-F238E27FC236}">
                <a16:creationId xmlns:a16="http://schemas.microsoft.com/office/drawing/2014/main" id="{8433B596-B295-6ECE-D9B2-F8EFE83F9B9F}"/>
              </a:ext>
            </a:extLst>
          </p:cNvPr>
          <p:cNvSpPr>
            <a:spLocks noGrp="1"/>
          </p:cNvSpPr>
          <p:nvPr>
            <p:ph idx="1"/>
          </p:nvPr>
        </p:nvSpPr>
        <p:spPr>
          <a:xfrm>
            <a:off x="228609" y="681038"/>
            <a:ext cx="11672659" cy="6176962"/>
          </a:xfrm>
        </p:spPr>
        <p:txBody>
          <a:bodyPr>
            <a:normAutofit fontScale="85000" lnSpcReduction="20000"/>
          </a:bodyPr>
          <a:lstStyle/>
          <a:p>
            <a:pPr marL="0" indent="0">
              <a:buNone/>
            </a:pPr>
            <a:r>
              <a:rPr lang="pl-PL" sz="1900" i="1" dirty="0"/>
              <a:t>za Kasperczykiem:</a:t>
            </a:r>
          </a:p>
          <a:p>
            <a:pPr marL="0" indent="0">
              <a:buNone/>
            </a:pPr>
            <a:endParaRPr lang="pl-PL" sz="900" i="1" dirty="0"/>
          </a:p>
          <a:p>
            <a:pPr marL="0">
              <a:lnSpc>
                <a:spcPct val="100000"/>
              </a:lnSpc>
              <a:spcBef>
                <a:spcPts val="0"/>
              </a:spcBef>
              <a:buFont typeface="Wingdings" panose="05000000000000000000" pitchFamily="2" charset="2"/>
              <a:buChar char="Ø"/>
            </a:pPr>
            <a:r>
              <a:rPr lang="pl-PL" sz="2000" dirty="0"/>
              <a:t>Postawa ciała to indywidualne ukształtowanie ciała i położenie poszczególnych odcinków </a:t>
            </a:r>
          </a:p>
          <a:p>
            <a:pPr marL="0" indent="0">
              <a:lnSpc>
                <a:spcPct val="100000"/>
              </a:lnSpc>
              <a:spcBef>
                <a:spcPts val="0"/>
              </a:spcBef>
              <a:buNone/>
            </a:pPr>
            <a:r>
              <a:rPr lang="pl-PL" sz="2000" dirty="0"/>
              <a:t>tułowia oraz nóg w pozycji stojącej.  Postawa jest jednym ze wskaźników prawidłowego</a:t>
            </a:r>
          </a:p>
          <a:p>
            <a:pPr marL="0" indent="0">
              <a:lnSpc>
                <a:spcPct val="100000"/>
              </a:lnSpc>
              <a:spcBef>
                <a:spcPts val="0"/>
              </a:spcBef>
              <a:buNone/>
            </a:pPr>
            <a:r>
              <a:rPr lang="pl-PL" sz="2000" dirty="0"/>
              <a:t>rozwoju oraz statycznej i dynamicznej sprawności ciała</a:t>
            </a:r>
          </a:p>
          <a:p>
            <a:pPr marL="0">
              <a:lnSpc>
                <a:spcPct val="100000"/>
              </a:lnSpc>
              <a:spcBef>
                <a:spcPts val="0"/>
              </a:spcBef>
              <a:buFont typeface="Wingdings" panose="05000000000000000000" pitchFamily="2" charset="2"/>
              <a:buChar char="Ø"/>
            </a:pPr>
            <a:r>
              <a:rPr lang="pl-PL" sz="2000" dirty="0"/>
              <a:t>Prawidłowa postawa jest charakterystyczna dla dzieci zdrowych, o poprawnym rozwoju </a:t>
            </a:r>
          </a:p>
          <a:p>
            <a:pPr marL="0" indent="0">
              <a:lnSpc>
                <a:spcPct val="100000"/>
              </a:lnSpc>
              <a:spcBef>
                <a:spcPts val="0"/>
              </a:spcBef>
              <a:buNone/>
            </a:pPr>
            <a:r>
              <a:rPr lang="pl-PL" sz="2000" dirty="0"/>
              <a:t>fizycznym i psychicznym oraz wydolności ruchowej. Postawa prawidłowa jest zgodna </a:t>
            </a:r>
          </a:p>
          <a:p>
            <a:pPr marL="0" indent="0">
              <a:lnSpc>
                <a:spcPct val="100000"/>
              </a:lnSpc>
              <a:spcBef>
                <a:spcPts val="0"/>
              </a:spcBef>
              <a:buNone/>
            </a:pPr>
            <a:r>
              <a:rPr lang="pl-PL" sz="2000" dirty="0"/>
              <a:t>z dynamiką rozwoju zdrowej osoby, określonej płci w danym okresie ontogenezy. Zapewnia </a:t>
            </a:r>
          </a:p>
          <a:p>
            <a:pPr marL="0" indent="0">
              <a:lnSpc>
                <a:spcPct val="100000"/>
              </a:lnSpc>
              <a:spcBef>
                <a:spcPts val="0"/>
              </a:spcBef>
              <a:buNone/>
            </a:pPr>
            <a:r>
              <a:rPr lang="pl-PL" sz="2000" dirty="0"/>
              <a:t>ona harmonijne działanie organizmu z optimum wydolności (Wolański 1959)</a:t>
            </a:r>
          </a:p>
          <a:p>
            <a:pPr marL="0">
              <a:lnSpc>
                <a:spcPct val="100000"/>
              </a:lnSpc>
              <a:spcBef>
                <a:spcPts val="0"/>
              </a:spcBef>
              <a:buFont typeface="Wingdings" panose="05000000000000000000" pitchFamily="2" charset="2"/>
              <a:buChar char="Ø"/>
            </a:pPr>
            <a:r>
              <a:rPr lang="pl-PL" sz="2000" dirty="0"/>
              <a:t>Postawa prawidłowa to zharmonizowany układ poszczególnych odcinków ciała względem siebie</a:t>
            </a:r>
          </a:p>
          <a:p>
            <a:pPr marL="0" indent="0">
              <a:lnSpc>
                <a:spcPct val="100000"/>
              </a:lnSpc>
              <a:spcBef>
                <a:spcPts val="0"/>
              </a:spcBef>
              <a:buNone/>
            </a:pPr>
            <a:r>
              <a:rPr lang="pl-PL" sz="2000" dirty="0"/>
              <a:t>oraz w odniesieniu do osi mechanicznej ciała utrzymywana w minimalnym napięciu układów </a:t>
            </a:r>
          </a:p>
          <a:p>
            <a:pPr marL="0" indent="0">
              <a:lnSpc>
                <a:spcPct val="100000"/>
              </a:lnSpc>
              <a:spcBef>
                <a:spcPts val="0"/>
              </a:spcBef>
              <a:buNone/>
            </a:pPr>
            <a:r>
              <a:rPr lang="pl-PL" sz="2000" dirty="0"/>
              <a:t>mięśniowego i nerwowego (</a:t>
            </a:r>
            <a:r>
              <a:rPr lang="pl-PL" sz="2000" dirty="0" err="1"/>
              <a:t>Ambros</a:t>
            </a:r>
            <a:r>
              <a:rPr lang="pl-PL" sz="2000" dirty="0"/>
              <a:t> 1962)</a:t>
            </a:r>
          </a:p>
          <a:p>
            <a:pPr marL="0">
              <a:lnSpc>
                <a:spcPct val="100000"/>
              </a:lnSpc>
              <a:spcBef>
                <a:spcPts val="0"/>
              </a:spcBef>
              <a:buFont typeface="Wingdings" panose="05000000000000000000" pitchFamily="2" charset="2"/>
              <a:buChar char="Ø"/>
            </a:pPr>
            <a:r>
              <a:rPr lang="pl-PL" sz="2000" dirty="0"/>
              <a:t>Postawa prawidłowa to harmonijne i </a:t>
            </a:r>
            <a:r>
              <a:rPr lang="pl-PL" sz="2000" dirty="0" err="1"/>
              <a:t>bezwysiłkowe</a:t>
            </a:r>
            <a:r>
              <a:rPr lang="pl-PL" sz="2000" dirty="0"/>
              <a:t> ułożenie poszczególnych elementów postawy </a:t>
            </a:r>
          </a:p>
          <a:p>
            <a:pPr marL="0" indent="0">
              <a:lnSpc>
                <a:spcPct val="100000"/>
              </a:lnSpc>
              <a:spcBef>
                <a:spcPts val="0"/>
              </a:spcBef>
              <a:buNone/>
            </a:pPr>
            <a:r>
              <a:rPr lang="pl-PL" sz="2000" dirty="0"/>
              <a:t>w stosunku do osi długiej ciała (Przybylski 1965)</a:t>
            </a:r>
          </a:p>
          <a:p>
            <a:pPr marL="0" algn="just">
              <a:lnSpc>
                <a:spcPct val="100000"/>
              </a:lnSpc>
              <a:spcBef>
                <a:spcPts val="0"/>
              </a:spcBef>
              <a:buFont typeface="Wingdings" panose="05000000000000000000" pitchFamily="2" charset="2"/>
              <a:buChar char="Ø"/>
            </a:pPr>
            <a:r>
              <a:rPr lang="pl-PL" sz="2000" dirty="0"/>
              <a:t>Postawa prawidłowa  jest takim układem poszczególnych odcinków (segmentów) ciała nie tkniętych zmianami patologicznymi, który zapewnia optymalną jego stabilność,  wymaga minimalnego wysiłku mięśniowego do jego utrzymania,  stwarza warunki do optymalnego ułożenia narządów wewnętrznych (Bąk 1965)</a:t>
            </a:r>
          </a:p>
          <a:p>
            <a:pPr marL="0" algn="just">
              <a:lnSpc>
                <a:spcPct val="100000"/>
              </a:lnSpc>
              <a:spcBef>
                <a:spcPts val="0"/>
              </a:spcBef>
              <a:buFont typeface="Wingdings" panose="05000000000000000000" pitchFamily="2" charset="2"/>
              <a:buChar char="Ø"/>
            </a:pPr>
            <a:r>
              <a:rPr lang="pl-PL" sz="2000" dirty="0"/>
              <a:t>Postawa prawidłowa to rodzaj normalnego sposobu trzymania się, który pozostaje w zgodności z dynamiką rozwojową człowieka w danym okresie jego rozwoju osobniczego (Nowotny 1992)</a:t>
            </a:r>
          </a:p>
          <a:p>
            <a:pPr marL="0" algn="just">
              <a:lnSpc>
                <a:spcPct val="100000"/>
              </a:lnSpc>
              <a:spcBef>
                <a:spcPts val="0"/>
              </a:spcBef>
              <a:buFont typeface="Wingdings" panose="05000000000000000000" pitchFamily="2" charset="2"/>
              <a:buChar char="Ø"/>
            </a:pPr>
            <a:r>
              <a:rPr lang="pl-PL" sz="2000" dirty="0"/>
              <a:t>Postawa prawidłowa to taka sylwetka, która jest wynikiem wpływu odziedziczalności kształtu ciała i utrzymującej się równowagi dynamicznej w obrębie zbioru cech psychomotorycznych i funkcjonalnych o działaniu </a:t>
            </a:r>
            <a:r>
              <a:rPr lang="pl-PL" sz="2000" dirty="0" err="1"/>
              <a:t>postwotwórczym</a:t>
            </a:r>
            <a:r>
              <a:rPr lang="pl-PL" sz="2000" dirty="0"/>
              <a:t> w warunkach fluktuacyjnych wpływów środowiska (Krawański 1992)</a:t>
            </a:r>
          </a:p>
          <a:p>
            <a:pPr marL="0" algn="just">
              <a:lnSpc>
                <a:spcPct val="100000"/>
              </a:lnSpc>
              <a:spcBef>
                <a:spcPts val="0"/>
              </a:spcBef>
              <a:buFont typeface="Wingdings" panose="05000000000000000000" pitchFamily="2" charset="2"/>
              <a:buChar char="Ø"/>
            </a:pPr>
            <a:r>
              <a:rPr lang="pl-PL" sz="2000" dirty="0"/>
              <a:t>Postawa prawidłowa to taki kształt ciała wynikający z budowy i nawykowego usytuowania poszczególnych jego części, który sprzyja podstawowym funkcjom organizmu (Zeyland-</a:t>
            </a:r>
            <a:r>
              <a:rPr lang="pl-PL" sz="2000" dirty="0" err="1"/>
              <a:t>Malawka</a:t>
            </a:r>
            <a:r>
              <a:rPr lang="pl-PL" sz="2000" dirty="0"/>
              <a:t> 1992)</a:t>
            </a:r>
          </a:p>
          <a:p>
            <a:pPr marL="0" algn="just">
              <a:lnSpc>
                <a:spcPct val="100000"/>
              </a:lnSpc>
              <a:spcBef>
                <a:spcPts val="0"/>
              </a:spcBef>
              <a:buFont typeface="Wingdings" panose="05000000000000000000" pitchFamily="2" charset="2"/>
              <a:buChar char="Ø"/>
            </a:pPr>
            <a:r>
              <a:rPr lang="pl-PL" sz="2000" dirty="0"/>
              <a:t>Prawidłowa postawa ciała jest charakterystyczna dla danej populacji.  Jest atrybutem osobników zdrowych o prawidłowym rozwoju fizycznym i psychicznym (Kasperczyk 1992)</a:t>
            </a:r>
          </a:p>
          <a:p>
            <a:pPr marL="0" indent="0">
              <a:lnSpc>
                <a:spcPct val="100000"/>
              </a:lnSpc>
              <a:spcBef>
                <a:spcPts val="0"/>
              </a:spcBef>
              <a:buNone/>
            </a:pPr>
            <a:r>
              <a:rPr lang="pl-PL" sz="1200" i="1" dirty="0"/>
              <a:t>                                                                                                                                                                                                                                           </a:t>
            </a:r>
            <a:r>
              <a:rPr lang="pl-PL" sz="1200" i="1" dirty="0" err="1"/>
              <a:t>T.Kasperczyk</a:t>
            </a:r>
            <a:r>
              <a:rPr lang="pl-PL" sz="1200" i="1" dirty="0"/>
              <a:t> : Wady Postawy Ciała. Diagnostyka i leczenie , Kraków  1996 </a:t>
            </a:r>
            <a:endParaRPr lang="pl-PL" sz="1300" i="1" dirty="0"/>
          </a:p>
        </p:txBody>
      </p:sp>
      <p:pic>
        <p:nvPicPr>
          <p:cNvPr id="4" name="Obraz 3">
            <a:extLst>
              <a:ext uri="{FF2B5EF4-FFF2-40B4-BE49-F238E27FC236}">
                <a16:creationId xmlns:a16="http://schemas.microsoft.com/office/drawing/2014/main" id="{5534F397-142D-EFEE-86BC-03AD95C65F7D}"/>
              </a:ext>
            </a:extLst>
          </p:cNvPr>
          <p:cNvPicPr>
            <a:picLocks noChangeAspect="1"/>
          </p:cNvPicPr>
          <p:nvPr/>
        </p:nvPicPr>
        <p:blipFill>
          <a:blip r:embed="rId2"/>
          <a:stretch>
            <a:fillRect/>
          </a:stretch>
        </p:blipFill>
        <p:spPr>
          <a:xfrm flipH="1">
            <a:off x="9326878" y="185739"/>
            <a:ext cx="2026921" cy="3243261"/>
          </a:xfrm>
          <a:prstGeom prst="rect">
            <a:avLst/>
          </a:prstGeom>
        </p:spPr>
      </p:pic>
    </p:spTree>
    <p:extLst>
      <p:ext uri="{BB962C8B-B14F-4D97-AF65-F5344CB8AC3E}">
        <p14:creationId xmlns:p14="http://schemas.microsoft.com/office/powerpoint/2010/main" val="401548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2DF77015-8D8B-078F-26E5-0847325D87DB}"/>
              </a:ext>
            </a:extLst>
          </p:cNvPr>
          <p:cNvPicPr>
            <a:picLocks noChangeAspect="1"/>
          </p:cNvPicPr>
          <p:nvPr/>
        </p:nvPicPr>
        <p:blipFill>
          <a:blip r:embed="rId3"/>
          <a:stretch>
            <a:fillRect/>
          </a:stretch>
        </p:blipFill>
        <p:spPr>
          <a:xfrm>
            <a:off x="9904457" y="2187823"/>
            <a:ext cx="2273254" cy="1525588"/>
          </a:xfrm>
          <a:prstGeom prst="rect">
            <a:avLst/>
          </a:prstGeom>
        </p:spPr>
      </p:pic>
      <p:pic>
        <p:nvPicPr>
          <p:cNvPr id="12" name="Obraz 11">
            <a:extLst>
              <a:ext uri="{FF2B5EF4-FFF2-40B4-BE49-F238E27FC236}">
                <a16:creationId xmlns:a16="http://schemas.microsoft.com/office/drawing/2014/main" id="{709B888A-11AE-952B-593E-1E413B9153B9}"/>
              </a:ext>
            </a:extLst>
          </p:cNvPr>
          <p:cNvPicPr>
            <a:picLocks noChangeAspect="1"/>
          </p:cNvPicPr>
          <p:nvPr/>
        </p:nvPicPr>
        <p:blipFill>
          <a:blip r:embed="rId4"/>
          <a:stretch>
            <a:fillRect/>
          </a:stretch>
        </p:blipFill>
        <p:spPr>
          <a:xfrm>
            <a:off x="9918743" y="253218"/>
            <a:ext cx="2273255" cy="1525589"/>
          </a:xfrm>
          <a:prstGeom prst="rect">
            <a:avLst/>
          </a:prstGeom>
        </p:spPr>
      </p:pic>
      <p:sp>
        <p:nvSpPr>
          <p:cNvPr id="5" name="Tytuł 4">
            <a:extLst>
              <a:ext uri="{FF2B5EF4-FFF2-40B4-BE49-F238E27FC236}">
                <a16:creationId xmlns:a16="http://schemas.microsoft.com/office/drawing/2014/main" id="{FD0D0260-EBD8-0E6F-BB89-6082BADADA38}"/>
              </a:ext>
            </a:extLst>
          </p:cNvPr>
          <p:cNvSpPr>
            <a:spLocks noGrp="1"/>
          </p:cNvSpPr>
          <p:nvPr>
            <p:ph type="title"/>
          </p:nvPr>
        </p:nvSpPr>
        <p:spPr>
          <a:xfrm>
            <a:off x="500063" y="253218"/>
            <a:ext cx="5100637" cy="346857"/>
          </a:xfrm>
        </p:spPr>
        <p:txBody>
          <a:bodyPr>
            <a:noAutofit/>
          </a:bodyPr>
          <a:lstStyle/>
          <a:p>
            <a:r>
              <a:rPr lang="pl-PL" sz="2800" b="1" dirty="0"/>
              <a:t>Istota prawidłowej postawy ciała </a:t>
            </a:r>
          </a:p>
        </p:txBody>
      </p:sp>
      <p:sp>
        <p:nvSpPr>
          <p:cNvPr id="4" name="Symbol zastępczy zawartości 3">
            <a:extLst>
              <a:ext uri="{FF2B5EF4-FFF2-40B4-BE49-F238E27FC236}">
                <a16:creationId xmlns:a16="http://schemas.microsoft.com/office/drawing/2014/main" id="{A2DA3D92-E522-A7D7-6127-C1EE6463DFF2}"/>
              </a:ext>
            </a:extLst>
          </p:cNvPr>
          <p:cNvSpPr>
            <a:spLocks noGrp="1"/>
          </p:cNvSpPr>
          <p:nvPr>
            <p:ph idx="1"/>
          </p:nvPr>
        </p:nvSpPr>
        <p:spPr>
          <a:xfrm>
            <a:off x="985838" y="3429000"/>
            <a:ext cx="9186862" cy="3314700"/>
          </a:xfrm>
        </p:spPr>
        <p:txBody>
          <a:bodyPr>
            <a:normAutofit fontScale="85000" lnSpcReduction="10000"/>
          </a:bodyPr>
          <a:lstStyle/>
          <a:p>
            <a:pPr marL="0" indent="0" algn="just">
              <a:buNone/>
            </a:pPr>
            <a:r>
              <a:rPr lang="pl-PL" sz="2200" dirty="0"/>
              <a:t>Podstawą właściwej klasyfikacji jest znajomość fizjologicznych i morfologicznych granic zmienności osobniczej (co zapobiegnie zbędnej ingerencji w zjawiska fizjologiczne,  ale z drugiej strony pozwoli monitorować prawidłowy rozwój biologiczny dziecka i jego prawidłowe wzrastanie - bowiem celem gimnastyki korekcyjnej jest pomoc dziecku w realizowaniu jego własnego typu morfologicznego, a nie dążenie do kształtowania go na wzór i podobieństwo wyimaginowanego ideału postawy.</a:t>
            </a:r>
          </a:p>
          <a:p>
            <a:pPr marL="0" indent="0" algn="just">
              <a:buNone/>
            </a:pPr>
            <a:r>
              <a:rPr lang="pl-PL" sz="2200" dirty="0"/>
              <a:t>W kryteriach oceny postawy zasadne jest:</a:t>
            </a:r>
          </a:p>
          <a:p>
            <a:pPr algn="just">
              <a:buFont typeface="Wingdings" panose="05000000000000000000" pitchFamily="2" charset="2"/>
              <a:buChar char="Ø"/>
            </a:pPr>
            <a:r>
              <a:rPr lang="pl-PL" sz="2200" dirty="0"/>
              <a:t> kryterium wydolności funkcjonalnej rozumiane jako maksymalna wydolność ustroju warunkująca zdolność do wysiłku (pracy)</a:t>
            </a:r>
          </a:p>
          <a:p>
            <a:pPr algn="just">
              <a:buFont typeface="Wingdings" panose="05000000000000000000" pitchFamily="2" charset="2"/>
              <a:buChar char="Ø"/>
            </a:pPr>
            <a:r>
              <a:rPr lang="pl-PL" sz="2200" dirty="0"/>
              <a:t>kryterium estetyczne rozumiane jako zachowanie harmonii w proporcjach wynikających z biologii gatunku i zmienności oraz poziomu - etapu w rozwoju ontogenetycznym</a:t>
            </a:r>
          </a:p>
          <a:p>
            <a:pPr marL="0" indent="0" algn="just">
              <a:buNone/>
            </a:pPr>
            <a:r>
              <a:rPr lang="pl-PL" sz="1200" i="1" dirty="0"/>
              <a:t>                                                                                                                                                                   za:  M. </a:t>
            </a:r>
            <a:r>
              <a:rPr lang="pl-PL" sz="1200" i="1" dirty="0" err="1"/>
              <a:t>Kutzner</a:t>
            </a:r>
            <a:r>
              <a:rPr lang="pl-PL" sz="1200" i="1" dirty="0"/>
              <a:t> –Kozińska : Korekcja Wad Postawy . AWF, W-</a:t>
            </a:r>
            <a:r>
              <a:rPr lang="pl-PL" sz="1200" i="1" dirty="0" err="1"/>
              <a:t>wa</a:t>
            </a:r>
            <a:r>
              <a:rPr lang="pl-PL" sz="1200" i="1" dirty="0"/>
              <a:t>  1997</a:t>
            </a:r>
            <a:endParaRPr lang="pl-PL" sz="1300" i="1" dirty="0"/>
          </a:p>
          <a:p>
            <a:pPr marL="0" indent="0" algn="just">
              <a:buNone/>
            </a:pPr>
            <a:endParaRPr lang="pl-PL" dirty="0"/>
          </a:p>
        </p:txBody>
      </p:sp>
      <p:sp>
        <p:nvSpPr>
          <p:cNvPr id="7" name="Symbol zastępczy tekstu 6">
            <a:extLst>
              <a:ext uri="{FF2B5EF4-FFF2-40B4-BE49-F238E27FC236}">
                <a16:creationId xmlns:a16="http://schemas.microsoft.com/office/drawing/2014/main" id="{C68F2236-5BFF-73A4-F6D8-D1D4221A203A}"/>
              </a:ext>
            </a:extLst>
          </p:cNvPr>
          <p:cNvSpPr>
            <a:spLocks noGrp="1"/>
          </p:cNvSpPr>
          <p:nvPr>
            <p:ph type="body" sz="half" idx="2"/>
          </p:nvPr>
        </p:nvSpPr>
        <p:spPr>
          <a:xfrm>
            <a:off x="371474" y="696379"/>
            <a:ext cx="9801225" cy="2732621"/>
          </a:xfrm>
        </p:spPr>
        <p:txBody>
          <a:bodyPr>
            <a:normAutofit/>
          </a:bodyPr>
          <a:lstStyle/>
          <a:p>
            <a:pPr indent="-342900">
              <a:lnSpc>
                <a:spcPct val="110000"/>
              </a:lnSpc>
              <a:spcBef>
                <a:spcPts val="0"/>
              </a:spcBef>
              <a:buFont typeface="Wingdings" panose="05000000000000000000" pitchFamily="2" charset="2"/>
              <a:buChar char="Ø"/>
            </a:pPr>
            <a:r>
              <a:rPr lang="pl-PL" sz="2200" dirty="0"/>
              <a:t>„postawa” – to sposób trzymania się uwarunkowany nawykiem ruchowym,</a:t>
            </a:r>
          </a:p>
          <a:p>
            <a:pPr>
              <a:lnSpc>
                <a:spcPct val="110000"/>
              </a:lnSpc>
              <a:spcBef>
                <a:spcPts val="0"/>
              </a:spcBef>
            </a:pPr>
            <a:r>
              <a:rPr lang="pl-PL" sz="2200" dirty="0"/>
              <a:t>                     podłożem morfologicznym i funkcjonalnym oraz jego działalnością</a:t>
            </a:r>
          </a:p>
          <a:p>
            <a:pPr>
              <a:lnSpc>
                <a:spcPct val="110000"/>
              </a:lnSpc>
              <a:spcBef>
                <a:spcPts val="0"/>
              </a:spcBef>
            </a:pPr>
            <a:r>
              <a:rPr lang="pl-PL" sz="2200" dirty="0"/>
              <a:t>                      - </a:t>
            </a:r>
            <a:r>
              <a:rPr kumimoji="0" lang="pl-PL" sz="2200" b="0" i="0" u="none" strike="noStrike" kern="1200" cap="none" spc="0" normalizeH="0" baseline="0" noProof="0" dirty="0">
                <a:ln>
                  <a:noFill/>
                </a:ln>
                <a:solidFill>
                  <a:prstClr val="black"/>
                </a:solidFill>
                <a:effectLst/>
                <a:uLnTx/>
                <a:uFillTx/>
                <a:latin typeface="Calibri" panose="020F0502020204030204"/>
                <a:ea typeface="+mn-ea"/>
                <a:cs typeface="+mn-cs"/>
              </a:rPr>
              <a:t>uwidacznia się zmienność postawy pod wpływem uwarunkowań            .   </a:t>
            </a:r>
            <a:r>
              <a:rPr lang="pl-PL" sz="2200" dirty="0">
                <a:solidFill>
                  <a:prstClr val="black"/>
                </a:solidFill>
                <a:latin typeface="Calibri" panose="020F0502020204030204"/>
              </a:rPr>
              <a:t>       </a:t>
            </a:r>
            <a:r>
              <a:rPr kumimoji="0" lang="pl-PL" sz="2200" b="0" i="0" u="none" strike="noStrike" kern="1200" cap="none" spc="0" normalizeH="0" baseline="0" noProof="0" dirty="0">
                <a:ln>
                  <a:noFill/>
                </a:ln>
                <a:solidFill>
                  <a:prstClr val="black"/>
                </a:solidFill>
                <a:effectLst/>
                <a:uLnTx/>
                <a:uFillTx/>
                <a:latin typeface="Calibri" panose="020F0502020204030204"/>
                <a:ea typeface="+mn-ea"/>
                <a:cs typeface="+mn-cs"/>
              </a:rPr>
              <a:t>             wewnątrzśrodowiskowych i środowiska zewnętrznego </a:t>
            </a:r>
            <a:endParaRPr lang="pl-PL" sz="2200" dirty="0"/>
          </a:p>
          <a:p>
            <a:pPr indent="-457200">
              <a:lnSpc>
                <a:spcPct val="110000"/>
              </a:lnSpc>
              <a:spcBef>
                <a:spcPts val="0"/>
              </a:spcBef>
              <a:buFont typeface="Wingdings" panose="05000000000000000000" pitchFamily="2" charset="2"/>
              <a:buChar char="Ø"/>
            </a:pPr>
            <a:r>
              <a:rPr lang="pl-PL" sz="2200" dirty="0"/>
              <a:t>  „postawę” cechuje odrębność międzyosobnicza</a:t>
            </a:r>
          </a:p>
          <a:p>
            <a:pPr>
              <a:lnSpc>
                <a:spcPct val="110000"/>
              </a:lnSpc>
              <a:spcBef>
                <a:spcPts val="0"/>
              </a:spcBef>
            </a:pPr>
            <a:r>
              <a:rPr lang="pl-PL" sz="2200" dirty="0"/>
              <a:t>                     </a:t>
            </a:r>
            <a:r>
              <a:rPr lang="pl-PL" sz="2200" b="1" dirty="0"/>
              <a:t>Postawa jest wypadkową wielu czynników konstytuowanie</a:t>
            </a:r>
          </a:p>
          <a:p>
            <a:pPr>
              <a:lnSpc>
                <a:spcPct val="110000"/>
              </a:lnSpc>
              <a:spcBef>
                <a:spcPts val="0"/>
              </a:spcBef>
            </a:pPr>
            <a:r>
              <a:rPr lang="pl-PL" sz="2200" b="1" dirty="0"/>
              <a:t>                            wzorca postawy idealnej jest sztuczne i nieprzydatne</a:t>
            </a:r>
          </a:p>
          <a:p>
            <a:endParaRPr lang="pl-PL" dirty="0"/>
          </a:p>
        </p:txBody>
      </p:sp>
      <p:pic>
        <p:nvPicPr>
          <p:cNvPr id="14" name="Obraz 13">
            <a:extLst>
              <a:ext uri="{FF2B5EF4-FFF2-40B4-BE49-F238E27FC236}">
                <a16:creationId xmlns:a16="http://schemas.microsoft.com/office/drawing/2014/main" id="{41509BB9-0B3B-D268-4944-0AB420DE4B8D}"/>
              </a:ext>
            </a:extLst>
          </p:cNvPr>
          <p:cNvPicPr>
            <a:picLocks noChangeAspect="1"/>
          </p:cNvPicPr>
          <p:nvPr/>
        </p:nvPicPr>
        <p:blipFill>
          <a:blip r:embed="rId5"/>
          <a:stretch>
            <a:fillRect/>
          </a:stretch>
        </p:blipFill>
        <p:spPr>
          <a:xfrm>
            <a:off x="10172699" y="4014789"/>
            <a:ext cx="2019299" cy="1677846"/>
          </a:xfrm>
          <a:prstGeom prst="rect">
            <a:avLst/>
          </a:prstGeom>
        </p:spPr>
      </p:pic>
      <p:pic>
        <p:nvPicPr>
          <p:cNvPr id="15" name="Obraz 14">
            <a:extLst>
              <a:ext uri="{FF2B5EF4-FFF2-40B4-BE49-F238E27FC236}">
                <a16:creationId xmlns:a16="http://schemas.microsoft.com/office/drawing/2014/main" id="{EA4411FE-3F2F-D35C-6A39-CB965EF63F4D}"/>
              </a:ext>
            </a:extLst>
          </p:cNvPr>
          <p:cNvPicPr>
            <a:picLocks noChangeAspect="1"/>
          </p:cNvPicPr>
          <p:nvPr/>
        </p:nvPicPr>
        <p:blipFill>
          <a:blip r:embed="rId6"/>
          <a:stretch>
            <a:fillRect/>
          </a:stretch>
        </p:blipFill>
        <p:spPr>
          <a:xfrm>
            <a:off x="0" y="1043236"/>
            <a:ext cx="985838" cy="5414713"/>
          </a:xfrm>
          <a:prstGeom prst="rect">
            <a:avLst/>
          </a:prstGeom>
        </p:spPr>
      </p:pic>
    </p:spTree>
    <p:extLst>
      <p:ext uri="{BB962C8B-B14F-4D97-AF65-F5344CB8AC3E}">
        <p14:creationId xmlns:p14="http://schemas.microsoft.com/office/powerpoint/2010/main" val="194170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78128C-D266-FF0C-342F-C769056A133F}"/>
              </a:ext>
            </a:extLst>
          </p:cNvPr>
          <p:cNvSpPr>
            <a:spLocks noGrp="1"/>
          </p:cNvSpPr>
          <p:nvPr>
            <p:ph type="title"/>
          </p:nvPr>
        </p:nvSpPr>
        <p:spPr>
          <a:xfrm>
            <a:off x="839788" y="141286"/>
            <a:ext cx="10515600" cy="484194"/>
          </a:xfrm>
        </p:spPr>
        <p:txBody>
          <a:bodyPr>
            <a:normAutofit/>
          </a:bodyPr>
          <a:lstStyle/>
          <a:p>
            <a:r>
              <a:rPr lang="pl-PL" sz="2800" b="1" dirty="0"/>
              <a:t>Posturogeneza – kształtowanie postawy</a:t>
            </a:r>
            <a:endParaRPr lang="pl-PL" sz="2800" dirty="0"/>
          </a:p>
        </p:txBody>
      </p:sp>
      <p:sp>
        <p:nvSpPr>
          <p:cNvPr id="5" name="Symbol zastępczy tekstu 4">
            <a:extLst>
              <a:ext uri="{FF2B5EF4-FFF2-40B4-BE49-F238E27FC236}">
                <a16:creationId xmlns:a16="http://schemas.microsoft.com/office/drawing/2014/main" id="{F051D646-192B-4714-6602-9C6363942CA2}"/>
              </a:ext>
            </a:extLst>
          </p:cNvPr>
          <p:cNvSpPr>
            <a:spLocks noGrp="1"/>
          </p:cNvSpPr>
          <p:nvPr>
            <p:ph type="body" idx="1"/>
          </p:nvPr>
        </p:nvSpPr>
        <p:spPr>
          <a:xfrm>
            <a:off x="485776" y="727076"/>
            <a:ext cx="5511800" cy="361951"/>
          </a:xfrm>
        </p:spPr>
        <p:txBody>
          <a:bodyPr>
            <a:noAutofit/>
          </a:bodyPr>
          <a:lstStyle/>
          <a:p>
            <a:pPr algn="ctr"/>
            <a:r>
              <a:rPr lang="pl-PL" sz="2000" dirty="0"/>
              <a:t> Wczesny okres rozwoju postawy </a:t>
            </a:r>
          </a:p>
        </p:txBody>
      </p:sp>
      <p:sp>
        <p:nvSpPr>
          <p:cNvPr id="3" name="Symbol zastępczy zawartości 2">
            <a:extLst>
              <a:ext uri="{FF2B5EF4-FFF2-40B4-BE49-F238E27FC236}">
                <a16:creationId xmlns:a16="http://schemas.microsoft.com/office/drawing/2014/main" id="{A24FE41D-E5F4-9AFE-E669-2907AC19A158}"/>
              </a:ext>
            </a:extLst>
          </p:cNvPr>
          <p:cNvSpPr>
            <a:spLocks noGrp="1"/>
          </p:cNvSpPr>
          <p:nvPr>
            <p:ph sz="half" idx="2"/>
          </p:nvPr>
        </p:nvSpPr>
        <p:spPr>
          <a:xfrm>
            <a:off x="157163" y="1190624"/>
            <a:ext cx="5840412" cy="5302249"/>
          </a:xfrm>
        </p:spPr>
        <p:txBody>
          <a:bodyPr>
            <a:noAutofit/>
          </a:bodyPr>
          <a:lstStyle/>
          <a:p>
            <a:pPr algn="just">
              <a:buFont typeface="Wingdings" panose="05000000000000000000" pitchFamily="2" charset="2"/>
              <a:buChar char="Ø"/>
            </a:pPr>
            <a:r>
              <a:rPr lang="pl-PL" sz="1600" b="1" dirty="0"/>
              <a:t>Okres noworodkowy </a:t>
            </a:r>
            <a:r>
              <a:rPr lang="pl-PL" sz="1600" dirty="0"/>
              <a:t>– kręgosłup jest obojętny morfologicznie, prosty kręgosłup jest podatny na zmiany pozycji</a:t>
            </a:r>
          </a:p>
          <a:p>
            <a:pPr algn="just">
              <a:buFont typeface="Wingdings" panose="05000000000000000000" pitchFamily="2" charset="2"/>
              <a:buChar char="Ø"/>
            </a:pPr>
            <a:r>
              <a:rPr lang="pl-PL" sz="1600" b="1" dirty="0"/>
              <a:t>Okres niemowlęcy </a:t>
            </a:r>
            <a:r>
              <a:rPr lang="pl-PL" sz="1600" dirty="0"/>
              <a:t>– wskutek odruchów orientacyjnych i celu, następuje wzmacnianie mięśni (akty ruchowe: leżenie tyłem, obroty na brzuch, unoszenie głowy, siady , raczkowanie do stania i chodzenia) we właściwych warunkach swobodnego i wszechstronnego ruchu prowadzą do wzmacniania mięśni karku, grzbietu. Jednocześnie usuwają fizjologiczne przykurcze w stawach biodrowych i kolanowych.   W odniesieniu do krzywizn kręgosłupa jako pierwsza pojawia się – lordoza szyjna, następnie -IV kwartał życia, pionizacja zapoczątkowuje kształtowanie lordozy lędźwiowej</a:t>
            </a:r>
          </a:p>
          <a:p>
            <a:pPr algn="just">
              <a:buFont typeface="Wingdings" panose="05000000000000000000" pitchFamily="2" charset="2"/>
              <a:buChar char="Ø"/>
            </a:pPr>
            <a:r>
              <a:rPr lang="pl-PL" sz="1600" dirty="0"/>
              <a:t>W okresie </a:t>
            </a:r>
            <a:r>
              <a:rPr lang="pl-PL" sz="1600" b="1" dirty="0"/>
              <a:t>wczesnego dzieciństwa </a:t>
            </a:r>
            <a:r>
              <a:rPr lang="pl-PL" sz="1600" dirty="0"/>
              <a:t>(2-3 lat) – charakterystyczna jest niewielkiej głębokości lordoza lędźwiowa, przy ledwo widzialnej kifozie piersiowej (! Ćwiczenia z nadmiernym wyprostem prowadzą do zaburzeń w kształtowaniu krzywizn fizjologicznych  prowadząc do „pleców płaskich”)</a:t>
            </a:r>
          </a:p>
          <a:p>
            <a:pPr algn="just">
              <a:buFont typeface="Wingdings" panose="05000000000000000000" pitchFamily="2" charset="2"/>
              <a:buChar char="Ø"/>
            </a:pPr>
            <a:r>
              <a:rPr lang="pl-PL" sz="1600" b="1" dirty="0"/>
              <a:t>Okres przedszkolny </a:t>
            </a:r>
            <a:r>
              <a:rPr lang="pl-PL" sz="1600" dirty="0"/>
              <a:t>(4-6 lat) zauważalna jest tendencja do zwiększania lordozy lędźwiowej, następuje zwiększenie kąta </a:t>
            </a:r>
            <a:r>
              <a:rPr lang="pl-PL" sz="1600" dirty="0" err="1"/>
              <a:t>przodopochylenia</a:t>
            </a:r>
            <a:r>
              <a:rPr lang="pl-PL" sz="1600" dirty="0"/>
              <a:t> miednicy (wadliwe są natomiast zaokrąglenie pleców, odstawanie łopatek, wysunięcie do przodu barków, głowy, czemu sprzyja wiotkość narządu ruchu u dzieci o słabej muskulaturze )</a:t>
            </a:r>
          </a:p>
        </p:txBody>
      </p:sp>
      <p:sp>
        <p:nvSpPr>
          <p:cNvPr id="6" name="Symbol zastępczy tekstu 5">
            <a:extLst>
              <a:ext uri="{FF2B5EF4-FFF2-40B4-BE49-F238E27FC236}">
                <a16:creationId xmlns:a16="http://schemas.microsoft.com/office/drawing/2014/main" id="{015A110E-6115-BB6B-B523-4D4F34E308C6}"/>
              </a:ext>
            </a:extLst>
          </p:cNvPr>
          <p:cNvSpPr>
            <a:spLocks noGrp="1"/>
          </p:cNvSpPr>
          <p:nvPr>
            <p:ph type="body" sz="quarter" idx="3"/>
          </p:nvPr>
        </p:nvSpPr>
        <p:spPr>
          <a:xfrm>
            <a:off x="6172200" y="828678"/>
            <a:ext cx="5511800" cy="382593"/>
          </a:xfrm>
        </p:spPr>
        <p:txBody>
          <a:bodyPr>
            <a:noAutofit/>
          </a:bodyPr>
          <a:lstStyle/>
          <a:p>
            <a:pPr algn="ctr"/>
            <a:r>
              <a:rPr lang="pl-PL" sz="2000" dirty="0"/>
              <a:t>Okresy krytyczne dla </a:t>
            </a:r>
            <a:r>
              <a:rPr lang="pl-PL" sz="2000" dirty="0" err="1"/>
              <a:t>posturogenezy</a:t>
            </a:r>
            <a:endParaRPr lang="pl-PL" sz="2000" dirty="0"/>
          </a:p>
        </p:txBody>
      </p:sp>
      <p:sp>
        <p:nvSpPr>
          <p:cNvPr id="7" name="Symbol zastępczy zawartości 6">
            <a:extLst>
              <a:ext uri="{FF2B5EF4-FFF2-40B4-BE49-F238E27FC236}">
                <a16:creationId xmlns:a16="http://schemas.microsoft.com/office/drawing/2014/main" id="{C9DE3164-C84E-DCB7-ABE4-9ADE70F1BC91}"/>
              </a:ext>
            </a:extLst>
          </p:cNvPr>
          <p:cNvSpPr>
            <a:spLocks noGrp="1"/>
          </p:cNvSpPr>
          <p:nvPr>
            <p:ph sz="quarter" idx="4"/>
          </p:nvPr>
        </p:nvSpPr>
        <p:spPr>
          <a:xfrm>
            <a:off x="6361112" y="1211271"/>
            <a:ext cx="5511800" cy="5403843"/>
          </a:xfrm>
        </p:spPr>
        <p:txBody>
          <a:bodyPr>
            <a:normAutofit fontScale="25000" lnSpcReduction="20000"/>
          </a:bodyPr>
          <a:lstStyle/>
          <a:p>
            <a:pPr algn="just">
              <a:buFont typeface="Wingdings" panose="05000000000000000000" pitchFamily="2" charset="2"/>
              <a:buChar char="Ø"/>
            </a:pPr>
            <a:r>
              <a:rPr lang="pl-PL" sz="7200" b="1" dirty="0"/>
              <a:t>Pierwszy szkolny okres krytyczny </a:t>
            </a:r>
            <a:r>
              <a:rPr lang="pl-PL" sz="7200" b="1" dirty="0" err="1"/>
              <a:t>posturogenezy</a:t>
            </a:r>
            <a:r>
              <a:rPr lang="pl-PL" sz="7200" b="1" dirty="0"/>
              <a:t> </a:t>
            </a:r>
          </a:p>
          <a:p>
            <a:pPr marL="0" indent="0" algn="just">
              <a:buNone/>
            </a:pPr>
            <a:r>
              <a:rPr lang="pl-PL" sz="7200" dirty="0"/>
              <a:t>(6-7 lat) zmiana trybu życia – przejście ze swobodnego, indywidualnie regulowanego przez dziecko reżimu ruchu – wysiłku i odpoczynku w narzucony kilkugodzinny system przebywania w pozycji siedzącej , często w niewłaściwych warunkach  życia pracy i wypoczynku. </a:t>
            </a:r>
          </a:p>
          <a:p>
            <a:pPr algn="just"/>
            <a:r>
              <a:rPr lang="pl-PL" sz="7200" dirty="0"/>
              <a:t>ZAJĘCIA WF powinny być czynnikiem wyrównującym mankamenty tego okresu. Ćwiczenia jako gimnastyka wyrównawcza wskazana profilaktycznie zwłaszcza dla dzieci wiotkich, o słabej muskulaturze  </a:t>
            </a:r>
          </a:p>
          <a:p>
            <a:pPr algn="just">
              <a:buFont typeface="Wingdings" panose="05000000000000000000" pitchFamily="2" charset="2"/>
              <a:buChar char="Ø"/>
            </a:pPr>
            <a:r>
              <a:rPr lang="pl-PL" sz="7200" b="1" dirty="0"/>
              <a:t>Drugi okres krytyczny </a:t>
            </a:r>
            <a:r>
              <a:rPr lang="pl-PL" sz="7200" b="1" dirty="0" err="1"/>
              <a:t>posturogenezy</a:t>
            </a:r>
            <a:r>
              <a:rPr lang="pl-PL" sz="7200" b="1" dirty="0"/>
              <a:t> </a:t>
            </a:r>
          </a:p>
          <a:p>
            <a:pPr marL="0" indent="0" algn="just">
              <a:buNone/>
            </a:pPr>
            <a:r>
              <a:rPr lang="pl-PL" sz="7200" dirty="0"/>
              <a:t>związany ze skokiem </a:t>
            </a:r>
            <a:r>
              <a:rPr lang="pl-PL" sz="7200" dirty="0" err="1"/>
              <a:t>pokwitaniowym</a:t>
            </a:r>
            <a:r>
              <a:rPr lang="pl-PL" sz="7200" dirty="0"/>
              <a:t> (11-13 dla dziewcząt, 13-14 dla chłopców). Skokowe przyrosty długości kończyn dolnych, tułowia, zmiana proporcji ciała oraz układu środków ciężkości ciała z jednoczesnym deficytem siły mięśniowej (szczyt przyrostu siły mięśniowej następuje około 14 </a:t>
            </a:r>
            <a:r>
              <a:rPr lang="pl-PL" sz="7200" dirty="0" err="1"/>
              <a:t>miesięcach</a:t>
            </a:r>
            <a:r>
              <a:rPr lang="pl-PL" sz="7200" dirty="0"/>
              <a:t>  po szczycie wzrastania na długość), tworzą warunki zagrażające dla prawidłowego przebiegu </a:t>
            </a:r>
            <a:r>
              <a:rPr lang="pl-PL" sz="7200" dirty="0" err="1"/>
              <a:t>posturogenezy</a:t>
            </a:r>
            <a:endParaRPr lang="pl-PL" sz="7200" dirty="0"/>
          </a:p>
          <a:p>
            <a:pPr algn="just"/>
            <a:r>
              <a:rPr lang="pl-PL" sz="7200" dirty="0"/>
              <a:t>Nieadekwatność czucia ciała i nawyku postawy, wskutek zmienionych warunków morfologicznych sprzyja pojawianiu się, lub pogłębianiu się wad istniejących. Sytuację zmian </a:t>
            </a:r>
            <a:r>
              <a:rPr lang="pl-PL" sz="7200" dirty="0" err="1"/>
              <a:t>anatomo</a:t>
            </a:r>
            <a:r>
              <a:rPr lang="pl-PL" sz="7200" dirty="0"/>
              <a:t>-morfologicznych pogarsza obciążenie środowiskowe i nadmiar obowiązków szkolnych. </a:t>
            </a:r>
          </a:p>
          <a:p>
            <a:endParaRPr lang="pl-PL" dirty="0"/>
          </a:p>
        </p:txBody>
      </p:sp>
      <p:pic>
        <p:nvPicPr>
          <p:cNvPr id="8" name="Obraz 7">
            <a:extLst>
              <a:ext uri="{FF2B5EF4-FFF2-40B4-BE49-F238E27FC236}">
                <a16:creationId xmlns:a16="http://schemas.microsoft.com/office/drawing/2014/main" id="{40B6E515-1299-EC15-6421-4AFD474205E4}"/>
              </a:ext>
            </a:extLst>
          </p:cNvPr>
          <p:cNvPicPr>
            <a:picLocks noChangeAspect="1"/>
          </p:cNvPicPr>
          <p:nvPr/>
        </p:nvPicPr>
        <p:blipFill>
          <a:blip r:embed="rId2"/>
          <a:stretch>
            <a:fillRect/>
          </a:stretch>
        </p:blipFill>
        <p:spPr>
          <a:xfrm>
            <a:off x="6680199" y="141286"/>
            <a:ext cx="5335589" cy="622299"/>
          </a:xfrm>
          <a:prstGeom prst="rect">
            <a:avLst/>
          </a:prstGeom>
        </p:spPr>
      </p:pic>
    </p:spTree>
    <p:extLst>
      <p:ext uri="{BB962C8B-B14F-4D97-AF65-F5344CB8AC3E}">
        <p14:creationId xmlns:p14="http://schemas.microsoft.com/office/powerpoint/2010/main" val="54754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DBA29CE-DBCB-A83D-1380-4C219E30514C}"/>
              </a:ext>
            </a:extLst>
          </p:cNvPr>
          <p:cNvSpPr>
            <a:spLocks noGrp="1"/>
          </p:cNvSpPr>
          <p:nvPr>
            <p:ph sz="half" idx="2"/>
          </p:nvPr>
        </p:nvSpPr>
        <p:spPr>
          <a:xfrm>
            <a:off x="1075070" y="488852"/>
            <a:ext cx="10305691" cy="5880295"/>
          </a:xfrm>
        </p:spPr>
        <p:txBody>
          <a:bodyPr>
            <a:noAutofit/>
          </a:bodyPr>
          <a:lstStyle/>
          <a:p>
            <a:pPr marL="0" indent="0">
              <a:lnSpc>
                <a:spcPct val="100000"/>
              </a:lnSpc>
              <a:spcBef>
                <a:spcPts val="0"/>
              </a:spcBef>
              <a:buNone/>
            </a:pPr>
            <a:r>
              <a:rPr lang="pl-PL" sz="1200" dirty="0"/>
              <a:t>Kręgosłup – jest konstrukcją wieloczłonową zróżnicowaną pod względem budowy i funkcji (podporowa, ochronna dla rdzenia, amortyzacyjna, kinetyczna). Kręgosłup stanowi trzon postawy ciała : </a:t>
            </a:r>
          </a:p>
          <a:p>
            <a:pPr marL="0">
              <a:lnSpc>
                <a:spcPct val="100000"/>
              </a:lnSpc>
              <a:spcBef>
                <a:spcPts val="0"/>
              </a:spcBef>
              <a:buFont typeface="Wingdings" panose="05000000000000000000" pitchFamily="2" charset="2"/>
              <a:buChar char="Ø"/>
            </a:pPr>
            <a:r>
              <a:rPr lang="pl-PL" sz="1200" dirty="0"/>
              <a:t>biegunem górnym połączony jest z głową będącą neurologicznym centrum zawiadywania sensorycznego </a:t>
            </a:r>
          </a:p>
          <a:p>
            <a:pPr marL="0">
              <a:lnSpc>
                <a:spcPct val="100000"/>
              </a:lnSpc>
              <a:spcBef>
                <a:spcPts val="0"/>
              </a:spcBef>
              <a:buFont typeface="Wingdings" panose="05000000000000000000" pitchFamily="2" charset="2"/>
              <a:buChar char="Ø"/>
            </a:pPr>
            <a:r>
              <a:rPr lang="pl-PL" sz="1200" dirty="0"/>
              <a:t>biegunem dolnym opiera się na miednicy i za pośrednictwem kończyn dolnych komunikuje się z podłożem </a:t>
            </a:r>
          </a:p>
          <a:p>
            <a:pPr marL="0">
              <a:lnSpc>
                <a:spcPct val="100000"/>
              </a:lnSpc>
              <a:spcBef>
                <a:spcPts val="0"/>
              </a:spcBef>
              <a:buFont typeface="Wingdings" panose="05000000000000000000" pitchFamily="2" charset="2"/>
              <a:buChar char="Ø"/>
            </a:pPr>
            <a:r>
              <a:rPr lang="pl-PL" sz="1200" dirty="0"/>
              <a:t>z kolei poprzez połączenie z żebrami klatki piersiowej oraz obręczą barkową bierze udział w czynnościach kończyn górnych </a:t>
            </a:r>
          </a:p>
          <a:p>
            <a:pPr marL="0" indent="0">
              <a:lnSpc>
                <a:spcPct val="100000"/>
              </a:lnSpc>
              <a:spcBef>
                <a:spcPts val="0"/>
              </a:spcBef>
              <a:buNone/>
            </a:pPr>
            <a:endParaRPr lang="pl-PL" sz="800" dirty="0"/>
          </a:p>
          <a:p>
            <a:pPr marL="0" indent="0">
              <a:lnSpc>
                <a:spcPct val="100000"/>
              </a:lnSpc>
              <a:spcBef>
                <a:spcPts val="0"/>
              </a:spcBef>
              <a:buNone/>
            </a:pPr>
            <a:r>
              <a:rPr lang="pl-PL" sz="1200" dirty="0"/>
              <a:t>Właściwościami fizycznymi kośćca jest wytrzymałość i sprężystość, pobudzana do rozwoju i umacniania funkcji fizycznych, poprzez pracę mięśniową -aktywność ruchową stymulującą zarówno na poziomie stawów jak i kości</a:t>
            </a:r>
          </a:p>
          <a:p>
            <a:pPr marL="0" indent="0">
              <a:lnSpc>
                <a:spcPct val="100000"/>
              </a:lnSpc>
              <a:spcBef>
                <a:spcPts val="0"/>
              </a:spcBef>
              <a:buNone/>
            </a:pPr>
            <a:endParaRPr lang="pl-PL" sz="800" dirty="0"/>
          </a:p>
          <a:p>
            <a:pPr marL="0" indent="0">
              <a:lnSpc>
                <a:spcPct val="100000"/>
              </a:lnSpc>
              <a:spcBef>
                <a:spcPts val="0"/>
              </a:spcBef>
              <a:buNone/>
            </a:pPr>
            <a:r>
              <a:rPr lang="pl-PL" sz="1200" b="1" dirty="0"/>
              <a:t>Ukształtowanie kośćca, jest zdeterminowane genetycznie oraz gatunkowo ulega jednak wpływom praw biologicznych opisanych jako prawo </a:t>
            </a:r>
            <a:r>
              <a:rPr lang="pl-PL" sz="1200" b="1" dirty="0" err="1"/>
              <a:t>Delpecha</a:t>
            </a:r>
            <a:r>
              <a:rPr lang="pl-PL" sz="1200" b="1" dirty="0"/>
              <a:t>-Wolffa:</a:t>
            </a:r>
          </a:p>
          <a:p>
            <a:pPr>
              <a:lnSpc>
                <a:spcPct val="100000"/>
              </a:lnSpc>
              <a:spcBef>
                <a:spcPts val="0"/>
              </a:spcBef>
              <a:buFont typeface="Wingdings" panose="05000000000000000000" pitchFamily="2" charset="2"/>
              <a:buChar char="Ø"/>
            </a:pPr>
            <a:r>
              <a:rPr lang="pl-PL" sz="1200" b="1" dirty="0"/>
              <a:t>Zgodnie z biologicznym prawem </a:t>
            </a:r>
            <a:r>
              <a:rPr lang="pl-PL" sz="1200" b="1" dirty="0" err="1"/>
              <a:t>Delpecha</a:t>
            </a:r>
            <a:r>
              <a:rPr lang="pl-PL" sz="1200" b="1" dirty="0"/>
              <a:t> i Wolffa : kość rośnie prawidłowo pod wpływem równomiernie rozłożonych sił nacisku (statycznego i dynamicznego) oraz pociągania.  Beleczki kostne będące wewnętrznymi elementami konstrukcji kości , są ułożone zgodnie z kierunkiem działania siła nacisku i skręcania.  Ćwiczenia fizyczne wpływają bezpośrednio na przestrzenne ukształtowanie beleczek kostnych, czyli na architekturę kości – układ beleczek kostnych w tkance kostnej jest wyznacznikiem wytrzymałości biomechanicznej kości , znaczenie aktywności fizycznej to pozytywny wpływ na architekturę beleczek kostnych , co bezpośrednio odnosi się do wzrostu wytrzymałości biomechanicznej kości.   </a:t>
            </a:r>
          </a:p>
          <a:p>
            <a:pPr marL="0" indent="0">
              <a:lnSpc>
                <a:spcPct val="100000"/>
              </a:lnSpc>
              <a:spcBef>
                <a:spcPts val="0"/>
              </a:spcBef>
              <a:buNone/>
            </a:pPr>
            <a:r>
              <a:rPr lang="pl-PL" sz="1200" b="1" dirty="0"/>
              <a:t> </a:t>
            </a:r>
          </a:p>
          <a:p>
            <a:pPr marL="0" indent="0">
              <a:lnSpc>
                <a:spcPct val="100000"/>
              </a:lnSpc>
              <a:spcBef>
                <a:spcPts val="0"/>
              </a:spcBef>
              <a:buNone/>
            </a:pPr>
            <a:r>
              <a:rPr lang="pl-PL" sz="1200" b="1" dirty="0"/>
              <a:t>Efekty przeciążeniowe kośćca </a:t>
            </a:r>
            <a:r>
              <a:rPr lang="pl-PL" sz="1200" dirty="0"/>
              <a:t>(wzrastający kościec jest szczególnie podatny na wpływy obciążeniowe, co przekłada się na groźne skutki obciążeniowe i rozwój wad postawy)  :</a:t>
            </a:r>
          </a:p>
          <a:p>
            <a:pPr>
              <a:lnSpc>
                <a:spcPct val="100000"/>
              </a:lnSpc>
              <a:spcBef>
                <a:spcPts val="0"/>
              </a:spcBef>
              <a:buFont typeface="Wingdings" panose="05000000000000000000" pitchFamily="2" charset="2"/>
              <a:buChar char="Ø"/>
            </a:pPr>
            <a:r>
              <a:rPr lang="pl-PL" sz="1200" dirty="0"/>
              <a:t>nadmierny nacisk powoduje zahamowanie wzrostu kości , a nadmierne pociąganie –powoduje pobudzenie przyspieszonego wzrostu kostnego</a:t>
            </a:r>
          </a:p>
          <a:p>
            <a:pPr>
              <a:lnSpc>
                <a:spcPct val="100000"/>
              </a:lnSpc>
              <a:spcBef>
                <a:spcPts val="0"/>
              </a:spcBef>
              <a:buFont typeface="Wingdings" panose="05000000000000000000" pitchFamily="2" charset="2"/>
              <a:buChar char="Ø"/>
            </a:pPr>
            <a:r>
              <a:rPr lang="pl-PL" sz="1200" dirty="0"/>
              <a:t>asymetria obciążeń – może spowodować asymetryczny wzrost kości </a:t>
            </a:r>
          </a:p>
          <a:p>
            <a:pPr>
              <a:lnSpc>
                <a:spcPct val="100000"/>
              </a:lnSpc>
              <a:spcBef>
                <a:spcPts val="0"/>
              </a:spcBef>
              <a:buFont typeface="Wingdings" panose="05000000000000000000" pitchFamily="2" charset="2"/>
              <a:buChar char="Ø"/>
            </a:pPr>
            <a:r>
              <a:rPr lang="pl-PL" sz="1200" dirty="0"/>
              <a:t>plastyczność kośćca okresu intensywnego wzrastania do momentu zakończenia wzrostu kostnego, jest z jednej strony zagrożeniem dla konstytuowania się wad postawy, a z drugiej daje możliwość oddziaływania korekcyjnego poprzez ukierunkowany ruch w ćwiczeniach korekcyjnych .Moment zakończenia wzrostu kostnego , jest równoznaczny z ograniczoną możliwością działania korygującego.</a:t>
            </a:r>
          </a:p>
          <a:p>
            <a:pPr>
              <a:lnSpc>
                <a:spcPct val="100000"/>
              </a:lnSpc>
              <a:spcBef>
                <a:spcPts val="0"/>
              </a:spcBef>
              <a:buFont typeface="Wingdings" panose="05000000000000000000" pitchFamily="2" charset="2"/>
              <a:buChar char="Ø"/>
            </a:pPr>
            <a:endParaRPr lang="pl-PL" sz="800" dirty="0"/>
          </a:p>
          <a:p>
            <a:pPr marL="0" indent="0">
              <a:lnSpc>
                <a:spcPct val="100000"/>
              </a:lnSpc>
              <a:spcBef>
                <a:spcPts val="0"/>
              </a:spcBef>
              <a:buNone/>
            </a:pPr>
            <a:r>
              <a:rPr lang="pl-PL" sz="1200" dirty="0"/>
              <a:t>kości są układem biernym narządu ruchu ale i rezerwuarem wapnia, fosforu i innych jonów, gdzie czynny udział w regulacji metabolizmu tkanki kostnej biorą hormony. Efekty niekorzystne obok skutków przeciążeń w postaci złamań </a:t>
            </a:r>
            <a:r>
              <a:rPr lang="pl-PL" sz="1200" dirty="0" err="1"/>
              <a:t>adwulsyjnych</a:t>
            </a:r>
            <a:r>
              <a:rPr lang="pl-PL" sz="1200" dirty="0"/>
              <a:t> (w obszarach przeciążenia kości dochodzi do wypłukania soli mineralnych i zaburzenia architektury tkanki co przyczynia się do przerwania ciągłości)  to skutki niedożywienia w okresie do 20 roku życia i zmniejszona ilość wytwarzanej tkanki kostnej (ryzyko osteoporozy)</a:t>
            </a:r>
            <a:endParaRPr lang="pl-PL" sz="800" dirty="0"/>
          </a:p>
          <a:p>
            <a:pPr marL="0" indent="0">
              <a:lnSpc>
                <a:spcPct val="100000"/>
              </a:lnSpc>
              <a:spcBef>
                <a:spcPts val="0"/>
              </a:spcBef>
              <a:buNone/>
            </a:pPr>
            <a:r>
              <a:rPr lang="pl-PL" sz="1200" dirty="0"/>
              <a:t>Z punktu widzenia budowy ciała i prawidłowej postawy, aktywność fizyczna jest ważnym czynnikiem w odniesieniu do stawów  – ruch jest czynnikiem modelującym powierzchnie stawowe.  Staw nieruchomy ulega zesztywnieniu i ograniczeń zakresu ruchomości co sprzyja tworzeniu się wad. Z kolei ruch przekraczający zakres ruchomości danego stawu prowadzi do zmiany kształtu powierzchni stawowych. Sytuacja taka jest efektem zbyt małej siły (by zapewnić skuteczną stabilizację stawu) stabilizatorów czynnych jakimi są mięśnie, przy jednoczesnym nadmiernym rozciągnięciu stabilizatorów biernych.</a:t>
            </a:r>
          </a:p>
          <a:p>
            <a:pPr marL="0" indent="0">
              <a:lnSpc>
                <a:spcPct val="100000"/>
              </a:lnSpc>
              <a:spcBef>
                <a:spcPts val="0"/>
              </a:spcBef>
              <a:buNone/>
            </a:pPr>
            <a:endParaRPr lang="pl-PL" sz="800" dirty="0"/>
          </a:p>
        </p:txBody>
      </p:sp>
      <p:sp>
        <p:nvSpPr>
          <p:cNvPr id="6" name="Symbol zastępczy tekstu 5">
            <a:extLst>
              <a:ext uri="{FF2B5EF4-FFF2-40B4-BE49-F238E27FC236}">
                <a16:creationId xmlns:a16="http://schemas.microsoft.com/office/drawing/2014/main" id="{16DB8DC4-475E-ABE1-825A-4A7F94FC0192}"/>
              </a:ext>
            </a:extLst>
          </p:cNvPr>
          <p:cNvSpPr>
            <a:spLocks noGrp="1"/>
          </p:cNvSpPr>
          <p:nvPr>
            <p:ph type="body" sz="quarter" idx="3"/>
          </p:nvPr>
        </p:nvSpPr>
        <p:spPr>
          <a:xfrm>
            <a:off x="276227" y="98475"/>
            <a:ext cx="10710642" cy="390378"/>
          </a:xfrm>
        </p:spPr>
        <p:txBody>
          <a:bodyPr>
            <a:normAutofit/>
          </a:bodyPr>
          <a:lstStyle/>
          <a:p>
            <a:r>
              <a:rPr lang="pl-PL" sz="2000" dirty="0"/>
              <a:t>Repetytorium </a:t>
            </a:r>
            <a:r>
              <a:rPr lang="pl-PL" sz="2000" dirty="0" err="1"/>
              <a:t>anatomofizjologiczne</a:t>
            </a:r>
            <a:r>
              <a:rPr lang="pl-PL" sz="2000" dirty="0"/>
              <a:t> - podstawy prawidłowej postawy ciała </a:t>
            </a:r>
          </a:p>
        </p:txBody>
      </p:sp>
      <p:pic>
        <p:nvPicPr>
          <p:cNvPr id="4" name="Obraz 3">
            <a:extLst>
              <a:ext uri="{FF2B5EF4-FFF2-40B4-BE49-F238E27FC236}">
                <a16:creationId xmlns:a16="http://schemas.microsoft.com/office/drawing/2014/main" id="{ECBBFC6D-A8F5-EAB9-2D5A-B64FB4B0549D}"/>
              </a:ext>
            </a:extLst>
          </p:cNvPr>
          <p:cNvPicPr>
            <a:picLocks noChangeAspect="1"/>
          </p:cNvPicPr>
          <p:nvPr/>
        </p:nvPicPr>
        <p:blipFill>
          <a:blip r:embed="rId2"/>
          <a:stretch>
            <a:fillRect/>
          </a:stretch>
        </p:blipFill>
        <p:spPr>
          <a:xfrm flipH="1">
            <a:off x="161918" y="1491175"/>
            <a:ext cx="913153" cy="5022167"/>
          </a:xfrm>
          <a:prstGeom prst="rect">
            <a:avLst/>
          </a:prstGeom>
        </p:spPr>
      </p:pic>
      <p:pic>
        <p:nvPicPr>
          <p:cNvPr id="10" name="Obraz 9">
            <a:extLst>
              <a:ext uri="{FF2B5EF4-FFF2-40B4-BE49-F238E27FC236}">
                <a16:creationId xmlns:a16="http://schemas.microsoft.com/office/drawing/2014/main" id="{F398F3A9-198D-1688-82CC-1F1FF1C2C7D5}"/>
              </a:ext>
            </a:extLst>
          </p:cNvPr>
          <p:cNvPicPr>
            <a:picLocks noChangeAspect="1"/>
          </p:cNvPicPr>
          <p:nvPr/>
        </p:nvPicPr>
        <p:blipFill>
          <a:blip r:embed="rId3"/>
          <a:stretch>
            <a:fillRect/>
          </a:stretch>
        </p:blipFill>
        <p:spPr>
          <a:xfrm>
            <a:off x="11479236" y="211015"/>
            <a:ext cx="436537" cy="1688123"/>
          </a:xfrm>
          <a:prstGeom prst="rect">
            <a:avLst/>
          </a:prstGeom>
        </p:spPr>
      </p:pic>
    </p:spTree>
    <p:extLst>
      <p:ext uri="{BB962C8B-B14F-4D97-AF65-F5344CB8AC3E}">
        <p14:creationId xmlns:p14="http://schemas.microsoft.com/office/powerpoint/2010/main" val="41834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a:extLst>
              <a:ext uri="{FF2B5EF4-FFF2-40B4-BE49-F238E27FC236}">
                <a16:creationId xmlns:a16="http://schemas.microsoft.com/office/drawing/2014/main" id="{3625ECA2-BA4F-E367-68AE-2449FC78FE2D}"/>
              </a:ext>
            </a:extLst>
          </p:cNvPr>
          <p:cNvPicPr>
            <a:picLocks noChangeAspect="1"/>
          </p:cNvPicPr>
          <p:nvPr/>
        </p:nvPicPr>
        <p:blipFill rotWithShape="1">
          <a:blip r:embed="rId3"/>
          <a:srcRect l="6630" r="20312"/>
          <a:stretch/>
        </p:blipFill>
        <p:spPr>
          <a:xfrm>
            <a:off x="10030266" y="3199868"/>
            <a:ext cx="1815370" cy="3366654"/>
          </a:xfrm>
          <a:prstGeom prst="rect">
            <a:avLst/>
          </a:prstGeom>
        </p:spPr>
      </p:pic>
      <p:sp>
        <p:nvSpPr>
          <p:cNvPr id="6" name="Symbol zastępczy tekstu 5">
            <a:extLst>
              <a:ext uri="{FF2B5EF4-FFF2-40B4-BE49-F238E27FC236}">
                <a16:creationId xmlns:a16="http://schemas.microsoft.com/office/drawing/2014/main" id="{16DB8DC4-475E-ABE1-825A-4A7F94FC0192}"/>
              </a:ext>
            </a:extLst>
          </p:cNvPr>
          <p:cNvSpPr>
            <a:spLocks noGrp="1"/>
          </p:cNvSpPr>
          <p:nvPr>
            <p:ph type="body" sz="quarter" idx="3"/>
          </p:nvPr>
        </p:nvSpPr>
        <p:spPr>
          <a:xfrm>
            <a:off x="414338" y="98474"/>
            <a:ext cx="9615928" cy="422031"/>
          </a:xfrm>
        </p:spPr>
        <p:txBody>
          <a:bodyPr>
            <a:normAutofit/>
          </a:bodyPr>
          <a:lstStyle/>
          <a:p>
            <a:r>
              <a:rPr lang="pl-PL" sz="2000" dirty="0"/>
              <a:t>Repetytorium </a:t>
            </a:r>
            <a:r>
              <a:rPr lang="pl-PL" sz="2000" dirty="0" err="1"/>
              <a:t>anatomofizjologiczne</a:t>
            </a:r>
            <a:r>
              <a:rPr lang="pl-PL" sz="2000" dirty="0"/>
              <a:t> - podstawy prawidłowej postawy ciała </a:t>
            </a:r>
          </a:p>
        </p:txBody>
      </p:sp>
      <p:sp>
        <p:nvSpPr>
          <p:cNvPr id="7" name="Symbol zastępczy zawartości 6">
            <a:extLst>
              <a:ext uri="{FF2B5EF4-FFF2-40B4-BE49-F238E27FC236}">
                <a16:creationId xmlns:a16="http://schemas.microsoft.com/office/drawing/2014/main" id="{2ED497DF-A796-4646-4F3D-8121C65100B9}"/>
              </a:ext>
            </a:extLst>
          </p:cNvPr>
          <p:cNvSpPr>
            <a:spLocks noGrp="1"/>
          </p:cNvSpPr>
          <p:nvPr>
            <p:ph sz="quarter" idx="4"/>
          </p:nvPr>
        </p:nvSpPr>
        <p:spPr>
          <a:xfrm>
            <a:off x="161919" y="520505"/>
            <a:ext cx="10824735" cy="6239021"/>
          </a:xfrm>
        </p:spPr>
        <p:txBody>
          <a:bodyPr>
            <a:noAutofit/>
          </a:bodyPr>
          <a:lstStyle/>
          <a:p>
            <a:pPr marL="0" indent="0" algn="just">
              <a:lnSpc>
                <a:spcPct val="100000"/>
              </a:lnSpc>
              <a:spcBef>
                <a:spcPts val="0"/>
              </a:spcBef>
              <a:buNone/>
            </a:pPr>
            <a:r>
              <a:rPr lang="pl-PL" sz="1300" dirty="0"/>
              <a:t>Mięśnie szkieletowe wraz z układem nerwowym (na poziomie mikrostruktury - jednostka motoryczna), stanowią dynamiczny składnik układu ruchu, który jest odpowiedzialny za realizację funkcji lokomocyjnych narządu ruchu, za wszelkie akty ruchowe płynące z centralnego systemu nerwowego, </a:t>
            </a:r>
          </a:p>
          <a:p>
            <a:pPr marL="0" indent="0" algn="just">
              <a:lnSpc>
                <a:spcPct val="100000"/>
              </a:lnSpc>
              <a:spcBef>
                <a:spcPts val="0"/>
              </a:spcBef>
              <a:buNone/>
            </a:pPr>
            <a:r>
              <a:rPr lang="pl-PL" sz="1300" dirty="0"/>
              <a:t>jak również za utrzymanie ciała w odpowiednim układzie: postawie czy pozycji ciała. </a:t>
            </a:r>
          </a:p>
          <a:p>
            <a:pPr marL="57150" indent="-285750" algn="just">
              <a:lnSpc>
                <a:spcPct val="100000"/>
              </a:lnSpc>
              <a:spcBef>
                <a:spcPts val="0"/>
              </a:spcBef>
              <a:buFont typeface="Wingdings" panose="05000000000000000000" pitchFamily="2" charset="2"/>
              <a:buChar char="Ø"/>
            </a:pPr>
            <a:r>
              <a:rPr lang="pl-PL" sz="1300" dirty="0"/>
              <a:t>Ośrodkowy układ nerwowy steruje skurczami mięśni szkieletowych, a także integruje czynność układów ustroju dostosowując ich pracę</a:t>
            </a:r>
          </a:p>
          <a:p>
            <a:pPr marL="0" indent="0" algn="just">
              <a:lnSpc>
                <a:spcPct val="100000"/>
              </a:lnSpc>
              <a:spcBef>
                <a:spcPts val="0"/>
              </a:spcBef>
              <a:buNone/>
            </a:pPr>
            <a:r>
              <a:rPr lang="pl-PL" sz="1300" dirty="0"/>
              <a:t> do poziomu realizowanego wysiłku. Wpływa na: zwiększanie liczby aktywnych w skurczach jednostek ruchowych - wzrost częstotliwości </a:t>
            </a:r>
          </a:p>
          <a:p>
            <a:pPr marL="0" indent="0" algn="just">
              <a:lnSpc>
                <a:spcPct val="100000"/>
              </a:lnSpc>
              <a:spcBef>
                <a:spcPts val="0"/>
              </a:spcBef>
              <a:buNone/>
            </a:pPr>
            <a:r>
              <a:rPr lang="pl-PL" sz="1300" dirty="0"/>
              <a:t>wyładowań </a:t>
            </a:r>
            <a:r>
              <a:rPr lang="pl-PL" sz="1300" dirty="0" err="1"/>
              <a:t>motoneuronów</a:t>
            </a:r>
            <a:r>
              <a:rPr lang="pl-PL" sz="1300" dirty="0"/>
              <a:t> czynnych jednostek ruchowych, oraz poprzez zmiany w procesie rekrutacji jednostek ruchowych różnych</a:t>
            </a:r>
          </a:p>
          <a:p>
            <a:pPr marL="0" indent="0" algn="just">
              <a:lnSpc>
                <a:spcPct val="100000"/>
              </a:lnSpc>
              <a:spcBef>
                <a:spcPts val="0"/>
              </a:spcBef>
              <a:buNone/>
            </a:pPr>
            <a:r>
              <a:rPr lang="pl-PL" sz="1300" dirty="0"/>
              <a:t>typów do skurczu ,  wpływa na wzrost siły ćwiczonych mięśni. </a:t>
            </a:r>
          </a:p>
          <a:p>
            <a:pPr marL="0" algn="just">
              <a:lnSpc>
                <a:spcPct val="100000"/>
              </a:lnSpc>
              <a:spcBef>
                <a:spcPts val="0"/>
              </a:spcBef>
            </a:pPr>
            <a:r>
              <a:rPr lang="pl-PL" sz="1300" dirty="0"/>
              <a:t>Nauczanie ruchów wiąże się z procesem zapamiętywania i przypominania wzorców aktywacji poszczególnych grup mięśni oraz wrażeń</a:t>
            </a:r>
          </a:p>
          <a:p>
            <a:pPr marL="0" indent="0" algn="just">
              <a:lnSpc>
                <a:spcPct val="100000"/>
              </a:lnSpc>
              <a:spcBef>
                <a:spcPts val="0"/>
              </a:spcBef>
              <a:buNone/>
            </a:pPr>
            <a:r>
              <a:rPr lang="pl-PL" sz="1300" dirty="0"/>
              <a:t> (pochodzących z receptorów) doznawanych podczas wykonywania wyćwiczonego ruchu. Rola OUN wzrasta wraz ze stopniem złożoności</a:t>
            </a:r>
          </a:p>
          <a:p>
            <a:pPr marL="0" indent="0" algn="just">
              <a:lnSpc>
                <a:spcPct val="100000"/>
              </a:lnSpc>
              <a:spcBef>
                <a:spcPts val="0"/>
              </a:spcBef>
              <a:buNone/>
            </a:pPr>
            <a:r>
              <a:rPr lang="pl-PL" sz="1300" dirty="0"/>
              <a:t>nauczanego ruchu.  Zdolność zapamiętywania i uczenia się świadczą o plastyczności układu nerwowego. Zapamiętywanie i odtwarzanie</a:t>
            </a:r>
          </a:p>
          <a:p>
            <a:pPr marL="0" indent="0" algn="just">
              <a:lnSpc>
                <a:spcPct val="100000"/>
              </a:lnSpc>
              <a:spcBef>
                <a:spcPts val="0"/>
              </a:spcBef>
              <a:buNone/>
            </a:pPr>
            <a:r>
              <a:rPr lang="pl-PL" sz="1300" dirty="0"/>
              <a:t>z pamięci informacji jest podstawą uczenia się, są </a:t>
            </a:r>
            <a:r>
              <a:rPr lang="pl-PL" sz="1300" dirty="0" err="1"/>
              <a:t>wytrenowalne</a:t>
            </a:r>
            <a:r>
              <a:rPr lang="pl-PL" sz="1300" dirty="0"/>
              <a:t>. </a:t>
            </a:r>
          </a:p>
          <a:p>
            <a:pPr marL="0" algn="just">
              <a:lnSpc>
                <a:spcPct val="100000"/>
              </a:lnSpc>
              <a:spcBef>
                <a:spcPts val="0"/>
              </a:spcBef>
            </a:pPr>
            <a:r>
              <a:rPr lang="pl-PL" sz="1300" dirty="0"/>
              <a:t>Ruch to trening układu nerwowego (przy aktywnej wizualizacji) znacząco efektywniej może powodować wzrost siły skurczu, polepszenie</a:t>
            </a:r>
          </a:p>
          <a:p>
            <a:pPr marL="0" indent="0" algn="just">
              <a:lnSpc>
                <a:spcPct val="100000"/>
              </a:lnSpc>
              <a:spcBef>
                <a:spcPts val="0"/>
              </a:spcBef>
              <a:buNone/>
            </a:pPr>
            <a:r>
              <a:rPr lang="pl-PL" sz="1300" dirty="0"/>
              <a:t>precyzji, oraz płynności ruchów, które możliwe są dzięki poprawie koordynacji ruchowej – wyeliminowaniu czynności zbędnych z grup </a:t>
            </a:r>
          </a:p>
          <a:p>
            <a:pPr marL="0" indent="0" algn="just">
              <a:lnSpc>
                <a:spcPct val="100000"/>
              </a:lnSpc>
              <a:spcBef>
                <a:spcPts val="0"/>
              </a:spcBef>
              <a:buNone/>
            </a:pPr>
            <a:r>
              <a:rPr lang="pl-PL" sz="1300" dirty="0"/>
              <a:t>mięśniowych pracujących, oraz ustaleniu wzorca aktywacji mięśni czynnych w poszczególnych fazach realizowanego zadania ruchowego. </a:t>
            </a:r>
          </a:p>
          <a:p>
            <a:pPr marL="0" algn="just">
              <a:lnSpc>
                <a:spcPct val="100000"/>
              </a:lnSpc>
              <a:spcBef>
                <a:spcPts val="0"/>
              </a:spcBef>
            </a:pPr>
            <a:endParaRPr lang="pl-PL" sz="800" dirty="0"/>
          </a:p>
          <a:p>
            <a:pPr marL="57150" indent="-285750" algn="just">
              <a:lnSpc>
                <a:spcPct val="100000"/>
              </a:lnSpc>
              <a:spcBef>
                <a:spcPts val="0"/>
              </a:spcBef>
              <a:buFont typeface="Wingdings" panose="05000000000000000000" pitchFamily="2" charset="2"/>
              <a:buChar char="Ø"/>
            </a:pPr>
            <a:r>
              <a:rPr lang="pl-PL" sz="1300" dirty="0"/>
              <a:t> Mięśnie człowieka są heterogeniczne, zawierają włókna mięśniowe różnego typu, tworzą mozaikę mięśniową. Włókna (</a:t>
            </a:r>
            <a:r>
              <a:rPr lang="pl-PL" sz="1300" dirty="0" err="1"/>
              <a:t>wolnokurczące</a:t>
            </a:r>
            <a:r>
              <a:rPr lang="pl-PL" sz="1300" dirty="0"/>
              <a:t> się</a:t>
            </a:r>
          </a:p>
          <a:p>
            <a:pPr marL="0" indent="0" algn="just">
              <a:lnSpc>
                <a:spcPct val="100000"/>
              </a:lnSpc>
              <a:spcBef>
                <a:spcPts val="0"/>
              </a:spcBef>
              <a:buNone/>
            </a:pPr>
            <a:r>
              <a:rPr lang="pl-PL" sz="1300" dirty="0"/>
              <a:t> typu I albo SO ; </a:t>
            </a:r>
            <a:r>
              <a:rPr lang="pl-PL" sz="1300" dirty="0" err="1"/>
              <a:t>szybkokurczliwe</a:t>
            </a:r>
            <a:r>
              <a:rPr lang="pl-PL" sz="1300" dirty="0"/>
              <a:t> odporne na zmęczenie – typu II A  albo FOG  i podatne na zmęczenie typu IIX  albo FG),  są w obrębie mięśnia</a:t>
            </a:r>
          </a:p>
          <a:p>
            <a:pPr marL="0" indent="0" algn="just">
              <a:lnSpc>
                <a:spcPct val="100000"/>
              </a:lnSpc>
              <a:spcBef>
                <a:spcPts val="0"/>
              </a:spcBef>
              <a:buNone/>
            </a:pPr>
            <a:r>
              <a:rPr lang="pl-PL" sz="1300" dirty="0"/>
              <a:t> przemieszane i w przekroju poprzecznym obserwuje się obraz mozaiki mięśniowej. Zasadą jest przyjmowanie jako wolne – zespół w którym</a:t>
            </a:r>
          </a:p>
          <a:p>
            <a:pPr marL="0" indent="0" algn="just">
              <a:lnSpc>
                <a:spcPct val="100000"/>
              </a:lnSpc>
              <a:spcBef>
                <a:spcPts val="0"/>
              </a:spcBef>
              <a:buNone/>
            </a:pPr>
            <a:r>
              <a:rPr lang="pl-PL" sz="1300" dirty="0"/>
              <a:t>przeważają mięśnie </a:t>
            </a:r>
            <a:r>
              <a:rPr lang="pl-PL" sz="1300" dirty="0" err="1"/>
              <a:t>wolnokurczliwe</a:t>
            </a:r>
            <a:r>
              <a:rPr lang="pl-PL" sz="1300" dirty="0"/>
              <a:t> (typu I lub SO) a w zespole gdzie dominują szybko kurczące się jako szybkie (typu IIX lub FG)</a:t>
            </a:r>
          </a:p>
          <a:p>
            <a:pPr marL="57150" indent="-285750" algn="just">
              <a:lnSpc>
                <a:spcPct val="100000"/>
              </a:lnSpc>
              <a:spcBef>
                <a:spcPts val="0"/>
              </a:spcBef>
              <a:buFont typeface="Wingdings" panose="05000000000000000000" pitchFamily="2" charset="2"/>
              <a:buChar char="Ø"/>
            </a:pPr>
            <a:r>
              <a:rPr lang="pl-PL" sz="1300" dirty="0"/>
              <a:t>Mięśnie w określonych grupach </a:t>
            </a:r>
            <a:r>
              <a:rPr lang="pl-PL" sz="1300" dirty="0" err="1"/>
              <a:t>biokinematycznych</a:t>
            </a:r>
            <a:r>
              <a:rPr lang="pl-PL" sz="1300" dirty="0"/>
              <a:t> wykonują pracę dynamiczną (oparta o skurcz izotoniczny), pracę statyczną </a:t>
            </a:r>
          </a:p>
          <a:p>
            <a:pPr marL="0" indent="0" algn="just">
              <a:lnSpc>
                <a:spcPct val="100000"/>
              </a:lnSpc>
              <a:spcBef>
                <a:spcPts val="0"/>
              </a:spcBef>
              <a:buNone/>
            </a:pPr>
            <a:r>
              <a:rPr lang="pl-PL" sz="1300" dirty="0"/>
              <a:t>(skurcz izometryczny) objawiająca się wzmożonym napięciem</a:t>
            </a:r>
          </a:p>
          <a:p>
            <a:pPr marL="0" indent="0" algn="just">
              <a:lnSpc>
                <a:spcPct val="100000"/>
              </a:lnSpc>
              <a:spcBef>
                <a:spcPts val="0"/>
              </a:spcBef>
              <a:buNone/>
            </a:pPr>
            <a:endParaRPr lang="pl-PL" sz="800" dirty="0"/>
          </a:p>
          <a:p>
            <a:pPr marL="0" algn="just">
              <a:lnSpc>
                <a:spcPct val="100000"/>
              </a:lnSpc>
              <a:spcBef>
                <a:spcPts val="0"/>
              </a:spcBef>
            </a:pPr>
            <a:r>
              <a:rPr lang="pl-PL" sz="1300" dirty="0"/>
              <a:t>Trening wywołuje w mięśniach zmiany adaptacyjne wynikające z rodzaju aktywności. Adaptacja przejawia się jako zmiany średnicy włókien</a:t>
            </a:r>
          </a:p>
          <a:p>
            <a:pPr marL="0" indent="0" algn="just">
              <a:lnSpc>
                <a:spcPct val="100000"/>
              </a:lnSpc>
              <a:spcBef>
                <a:spcPts val="0"/>
              </a:spcBef>
              <a:buNone/>
            </a:pPr>
            <a:r>
              <a:rPr lang="pl-PL" sz="1300" dirty="0"/>
              <a:t>mięśniowych, ich odporności na zmęczenie, rozwija </a:t>
            </a:r>
            <a:r>
              <a:rPr lang="pl-PL" sz="1300" dirty="0" err="1"/>
              <a:t>kapilaryzację</a:t>
            </a:r>
            <a:r>
              <a:rPr lang="pl-PL" sz="1300" dirty="0"/>
              <a:t> włókiem mięśniowych, oraz usprawnienie procesu obrotu białek odpowiednio </a:t>
            </a:r>
          </a:p>
          <a:p>
            <a:pPr marL="0" indent="0" algn="just">
              <a:lnSpc>
                <a:spcPct val="100000"/>
              </a:lnSpc>
              <a:spcBef>
                <a:spcPts val="0"/>
              </a:spcBef>
              <a:buNone/>
            </a:pPr>
            <a:r>
              <a:rPr lang="pl-PL" sz="1300" dirty="0"/>
              <a:t>do rodzaju treningu :</a:t>
            </a:r>
          </a:p>
          <a:p>
            <a:pPr marL="0" indent="0" algn="just">
              <a:lnSpc>
                <a:spcPct val="100000"/>
              </a:lnSpc>
              <a:spcBef>
                <a:spcPts val="0"/>
              </a:spcBef>
              <a:buNone/>
            </a:pPr>
            <a:r>
              <a:rPr lang="pl-PL" sz="1300" dirty="0"/>
              <a:t>-trening siły powoduje znaczny wzrost średnicy włókiem, siły skurczu, a także pewną poprawę odporności na zmęczenie i rozbudowę unaczynienia</a:t>
            </a:r>
          </a:p>
          <a:p>
            <a:pPr marL="0" indent="0" algn="just">
              <a:lnSpc>
                <a:spcPct val="100000"/>
              </a:lnSpc>
              <a:spcBef>
                <a:spcPts val="0"/>
              </a:spcBef>
              <a:buNone/>
            </a:pPr>
            <a:r>
              <a:rPr lang="pl-PL" sz="1300" dirty="0"/>
              <a:t>kapilarnego włókien mięśniowych. Wysiłki izometryczne oraz ekscentryczne powodują większe przyrosty masy mięśniowej niż skurcze </a:t>
            </a:r>
          </a:p>
          <a:p>
            <a:pPr marL="0" indent="0" algn="just">
              <a:lnSpc>
                <a:spcPct val="100000"/>
              </a:lnSpc>
              <a:spcBef>
                <a:spcPts val="0"/>
              </a:spcBef>
              <a:buNone/>
            </a:pPr>
            <a:r>
              <a:rPr lang="pl-PL" sz="1300" dirty="0"/>
              <a:t>izotoniczne i koncentryczne, </a:t>
            </a:r>
          </a:p>
          <a:p>
            <a:pPr marL="0" indent="0" algn="just">
              <a:lnSpc>
                <a:spcPct val="100000"/>
              </a:lnSpc>
              <a:spcBef>
                <a:spcPts val="0"/>
              </a:spcBef>
              <a:buNone/>
            </a:pPr>
            <a:r>
              <a:rPr lang="pl-PL" sz="1300" dirty="0"/>
              <a:t>-trening wytrzymałości powoduje wzrost potencjału tlenowego rozbudowę unaczynienia kapilarnego, zwiększenie liczby i gęstość mitochondriów</a:t>
            </a:r>
          </a:p>
          <a:p>
            <a:pPr marL="0" indent="0" algn="just">
              <a:lnSpc>
                <a:spcPct val="100000"/>
              </a:lnSpc>
              <a:spcBef>
                <a:spcPts val="0"/>
              </a:spcBef>
              <a:buNone/>
            </a:pPr>
            <a:r>
              <a:rPr lang="pl-PL" sz="1300" dirty="0"/>
              <a:t> oraz enzymów metabolizmu tlenowego a także wzrost stężenia mioglobiny i zasobów glikogenu   </a:t>
            </a:r>
          </a:p>
        </p:txBody>
      </p:sp>
      <p:pic>
        <p:nvPicPr>
          <p:cNvPr id="2" name="Obraz 1">
            <a:extLst>
              <a:ext uri="{FF2B5EF4-FFF2-40B4-BE49-F238E27FC236}">
                <a16:creationId xmlns:a16="http://schemas.microsoft.com/office/drawing/2014/main" id="{FDEED879-A51E-C0C3-89D9-0AA016B2A61A}"/>
              </a:ext>
            </a:extLst>
          </p:cNvPr>
          <p:cNvPicPr>
            <a:picLocks noChangeAspect="1"/>
          </p:cNvPicPr>
          <p:nvPr/>
        </p:nvPicPr>
        <p:blipFill rotWithShape="1">
          <a:blip r:embed="rId4"/>
          <a:srcRect l="13341" t="17779" r="7595" b="21158"/>
          <a:stretch/>
        </p:blipFill>
        <p:spPr>
          <a:xfrm>
            <a:off x="9601200" y="831273"/>
            <a:ext cx="2244436" cy="2175591"/>
          </a:xfrm>
          <a:prstGeom prst="rect">
            <a:avLst/>
          </a:prstGeom>
        </p:spPr>
      </p:pic>
    </p:spTree>
    <p:extLst>
      <p:ext uri="{BB962C8B-B14F-4D97-AF65-F5344CB8AC3E}">
        <p14:creationId xmlns:p14="http://schemas.microsoft.com/office/powerpoint/2010/main" val="64926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E2CB87C-1147-035C-0699-D2D7846D6993}"/>
              </a:ext>
            </a:extLst>
          </p:cNvPr>
          <p:cNvSpPr>
            <a:spLocks noGrp="1"/>
          </p:cNvSpPr>
          <p:nvPr>
            <p:ph idx="1"/>
          </p:nvPr>
        </p:nvSpPr>
        <p:spPr>
          <a:xfrm>
            <a:off x="249382" y="239151"/>
            <a:ext cx="11595615" cy="6274191"/>
          </a:xfrm>
        </p:spPr>
        <p:txBody>
          <a:bodyPr>
            <a:normAutofit fontScale="25000" lnSpcReduction="20000"/>
          </a:bodyPr>
          <a:lstStyle/>
          <a:p>
            <a:pPr marL="0" indent="0" algn="ctr">
              <a:lnSpc>
                <a:spcPct val="120000"/>
              </a:lnSpc>
              <a:spcBef>
                <a:spcPts val="0"/>
              </a:spcBef>
              <a:buNone/>
            </a:pPr>
            <a:r>
              <a:rPr lang="pl-PL" sz="8000" b="1" dirty="0"/>
              <a:t> UWAGI OGÓLNE DO ĆWICZEŃ i  MATERIAŁ PROGRAMOWY  ZAJĘĆ  WYCHOWANIA FIZYCZNEGO </a:t>
            </a:r>
          </a:p>
          <a:p>
            <a:pPr marL="0" indent="0" algn="just">
              <a:lnSpc>
                <a:spcPct val="120000"/>
              </a:lnSpc>
              <a:spcBef>
                <a:spcPts val="0"/>
              </a:spcBef>
              <a:buNone/>
            </a:pPr>
            <a:endParaRPr lang="pl-PL" sz="3200" dirty="0"/>
          </a:p>
          <a:p>
            <a:pPr algn="just">
              <a:lnSpc>
                <a:spcPct val="120000"/>
              </a:lnSpc>
              <a:spcBef>
                <a:spcPts val="0"/>
              </a:spcBef>
              <a:buFont typeface="Wingdings" panose="05000000000000000000" pitchFamily="2" charset="2"/>
              <a:buChar char="Ø"/>
            </a:pPr>
            <a:r>
              <a:rPr lang="pl-PL" sz="6400" dirty="0"/>
              <a:t>Określony genetycznie narząd ruchu cechuje się pewnymi ograniczeniami w możliwościach ruchowych w poszczególnych stawach (fizjologiczne zakresy ruchu wynikające z budowy stawu, oraz ruchliwość pary kinematycznej określane dla nich liczbą stopni swobody), które to ograniczenia umożliwiają motorykę człowieka optymalną z punktu widzenia ergonomii i ekonomii ruchu,  zatem najmniejszym kosztem energetycznym. Co ma miejsce w przypadku postawy prawidłowej ciała.</a:t>
            </a:r>
          </a:p>
          <a:p>
            <a:pPr algn="just">
              <a:lnSpc>
                <a:spcPct val="120000"/>
              </a:lnSpc>
              <a:spcBef>
                <a:spcPts val="0"/>
              </a:spcBef>
              <a:buFont typeface="Wingdings" panose="05000000000000000000" pitchFamily="2" charset="2"/>
              <a:buChar char="Ø"/>
            </a:pPr>
            <a:r>
              <a:rPr lang="pl-PL" sz="6400" dirty="0"/>
              <a:t>Narząd ruchu jest złożonym układem elementów biernych (układ kostno-stawowy) i czynnych (układ mięśni szkieletowych wraz z nerwowym – na poziomie mikrostruktury - jednostka motoryczna), jednak to dynamiczny składnik układu ruchu jest odpowiedzialny za realizację funkcji lokomocyjnych i za wszelkie akty ruchowe płynące z centralnego systemu nerwowego, jak również za utrzymanie ciała w odpowiednim układzie: postawie czy pozycji ciała. </a:t>
            </a:r>
          </a:p>
          <a:p>
            <a:pPr algn="just">
              <a:lnSpc>
                <a:spcPct val="120000"/>
              </a:lnSpc>
              <a:spcBef>
                <a:spcPts val="0"/>
              </a:spcBef>
              <a:buFont typeface="Wingdings" panose="05000000000000000000" pitchFamily="2" charset="2"/>
              <a:buChar char="Ø"/>
            </a:pPr>
            <a:r>
              <a:rPr lang="pl-PL" sz="6400" dirty="0"/>
              <a:t>Przy zwiększaniu czynnej stabilizacji postawy istotna jest nie tylko siła mięśni, lecz także ich długość, warunkująca prawidłowy układ poszczególnych segmentów postawy – zatem wzmacniać mięśnie należy wyłącznie w pozycji skorygowanej we właściwym układzie oddalenia przyczepów końcowych danych grup mięśniowych. Z punktu widzenia efektów ćwiczebnych, jakie można uzyskać należy uwzględniać oprócz pozycji wyjściowej, rodzaj ruchu, drogę ruchu, tempo ruchu, oraz rodzaj pracy: </a:t>
            </a:r>
          </a:p>
          <a:p>
            <a:pPr marL="0" indent="0" algn="just">
              <a:lnSpc>
                <a:spcPct val="120000"/>
              </a:lnSpc>
              <a:spcBef>
                <a:spcPts val="0"/>
              </a:spcBef>
              <a:buNone/>
            </a:pPr>
            <a:r>
              <a:rPr lang="pl-PL" sz="6400" dirty="0"/>
              <a:t>-dla mięśni przykurczonych, o zbliżonych przyczepach końcowych należy stosować ćwiczenia w skurczu niepełnym i rozciągnięciu pełnym</a:t>
            </a:r>
          </a:p>
          <a:p>
            <a:pPr marL="0" indent="0" algn="just">
              <a:lnSpc>
                <a:spcPct val="120000"/>
              </a:lnSpc>
              <a:spcBef>
                <a:spcPts val="0"/>
              </a:spcBef>
              <a:buNone/>
            </a:pPr>
            <a:r>
              <a:rPr lang="pl-PL" sz="6400" dirty="0"/>
              <a:t>-dla mięśni rozciągniętych o oddalonych przyczepach końcowych , należy stosować ćwiczenia w skurczu pełnym i rozciągnięciu niepełnym </a:t>
            </a:r>
          </a:p>
          <a:p>
            <a:pPr algn="just">
              <a:lnSpc>
                <a:spcPct val="120000"/>
              </a:lnSpc>
              <a:spcBef>
                <a:spcPts val="0"/>
              </a:spcBef>
              <a:buFont typeface="Wingdings" panose="05000000000000000000" pitchFamily="2" charset="2"/>
              <a:buChar char="Ø"/>
            </a:pPr>
            <a:r>
              <a:rPr lang="pl-PL" sz="6400" dirty="0"/>
              <a:t>Wartość szczególną mają ćwiczenia kształtujące, które wpływają na prawidłowy rozwój organizmu, kształtowanie prawidłowej postawy, równomierny rozwój układu kostnego i  mięśniowego, kształtowanie prawidłowych ruchów i rozwój cech  motorycznych. Poprzez ćwiczenia kształtujące wyrabia się piękno, harmonię i estetykę ruchu.  Poszczególne ćwiczenia kształtujące są na ogół ćwiczeniami „wyrozumowanymi” pod kątem ich konkretnej przydatności dla rozwoju organizmu ćwiczącego nie spotykanymi w życiu codziennym, pozwalają w łatwy sposób przyswoić nawyki ruchowe.  Ćwiczenia kształtujące stosuje się we wszystkich okresach rozwojowych , jednak odpowiednio inaczej do wieku (dla dzieci w formie zabawowej, dla dorosłych w formie ścisłej) </a:t>
            </a:r>
          </a:p>
          <a:p>
            <a:pPr algn="just">
              <a:lnSpc>
                <a:spcPct val="120000"/>
              </a:lnSpc>
              <a:spcBef>
                <a:spcPts val="0"/>
              </a:spcBef>
              <a:buFont typeface="Wingdings" panose="05000000000000000000" pitchFamily="2" charset="2"/>
              <a:buChar char="Ø"/>
            </a:pPr>
            <a:r>
              <a:rPr lang="pl-PL" sz="6400" dirty="0"/>
              <a:t> ! co jest ważne: określanie ćwiczenia musi być komunikatywne- koncentracja uwagi ćwiczących na precyzyjnym wykonaniu poleconego ruchu przyczynia się do kształtowania cechy jaką jest „umiejętne władanie własnym ciałem” poprzez dokonanie koordynacji ruchowej (właściwe wyobrażenie ruchu i właściwe naśladowanie tego ruchu )</a:t>
            </a:r>
          </a:p>
          <a:p>
            <a:pPr algn="just">
              <a:lnSpc>
                <a:spcPct val="120000"/>
              </a:lnSpc>
              <a:spcBef>
                <a:spcPts val="0"/>
              </a:spcBef>
              <a:buFont typeface="Wingdings" panose="05000000000000000000" pitchFamily="2" charset="2"/>
              <a:buChar char="Ø"/>
            </a:pPr>
            <a:endParaRPr lang="pl-PL" sz="6400" dirty="0"/>
          </a:p>
        </p:txBody>
      </p:sp>
    </p:spTree>
    <p:extLst>
      <p:ext uri="{BB962C8B-B14F-4D97-AF65-F5344CB8AC3E}">
        <p14:creationId xmlns:p14="http://schemas.microsoft.com/office/powerpoint/2010/main" val="7443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46F012A1-8BCE-0A11-5776-FEE31ED4A065}"/>
              </a:ext>
            </a:extLst>
          </p:cNvPr>
          <p:cNvSpPr>
            <a:spLocks noGrp="1"/>
          </p:cNvSpPr>
          <p:nvPr>
            <p:ph type="title"/>
          </p:nvPr>
        </p:nvSpPr>
        <p:spPr>
          <a:xfrm>
            <a:off x="328613" y="0"/>
            <a:ext cx="11687175" cy="351692"/>
          </a:xfrm>
        </p:spPr>
        <p:txBody>
          <a:bodyPr>
            <a:noAutofit/>
          </a:bodyPr>
          <a:lstStyle/>
          <a:p>
            <a:pPr algn="ctr"/>
            <a:r>
              <a:rPr lang="pl-PL" sz="2000" b="1" dirty="0"/>
              <a:t>Zasady doboru  ćwiczeń </a:t>
            </a:r>
          </a:p>
        </p:txBody>
      </p:sp>
      <p:sp>
        <p:nvSpPr>
          <p:cNvPr id="5" name="Symbol zastępczy zawartości 4">
            <a:extLst>
              <a:ext uri="{FF2B5EF4-FFF2-40B4-BE49-F238E27FC236}">
                <a16:creationId xmlns:a16="http://schemas.microsoft.com/office/drawing/2014/main" id="{97BE19EC-DAB1-2098-519F-BB2778FA83D9}"/>
              </a:ext>
            </a:extLst>
          </p:cNvPr>
          <p:cNvSpPr>
            <a:spLocks noGrp="1"/>
          </p:cNvSpPr>
          <p:nvPr>
            <p:ph sz="half" idx="1"/>
          </p:nvPr>
        </p:nvSpPr>
        <p:spPr>
          <a:xfrm>
            <a:off x="600074" y="351692"/>
            <a:ext cx="5419725" cy="6306282"/>
          </a:xfrm>
        </p:spPr>
        <p:txBody>
          <a:bodyPr>
            <a:normAutofit fontScale="40000" lnSpcReduction="20000"/>
          </a:bodyPr>
          <a:lstStyle/>
          <a:p>
            <a:pPr marL="0">
              <a:lnSpc>
                <a:spcPct val="120000"/>
              </a:lnSpc>
              <a:spcBef>
                <a:spcPts val="0"/>
              </a:spcBef>
            </a:pPr>
            <a:r>
              <a:rPr lang="pl-PL" sz="3000" dirty="0"/>
              <a:t>dostosowane do występującej wady </a:t>
            </a:r>
          </a:p>
          <a:p>
            <a:pPr marL="0">
              <a:lnSpc>
                <a:spcPct val="120000"/>
              </a:lnSpc>
              <a:spcBef>
                <a:spcPts val="0"/>
              </a:spcBef>
            </a:pPr>
            <a:r>
              <a:rPr lang="pl-PL" sz="3000" dirty="0"/>
              <a:t>dostosowane do wieku i możliwości ćwiczącego </a:t>
            </a:r>
          </a:p>
          <a:p>
            <a:pPr marL="0">
              <a:lnSpc>
                <a:spcPct val="120000"/>
              </a:lnSpc>
              <a:spcBef>
                <a:spcPts val="0"/>
              </a:spcBef>
            </a:pPr>
            <a:r>
              <a:rPr lang="pl-PL" sz="3000" dirty="0"/>
              <a:t>nie mogą powodować utraty korekcji , ani pogłębiać wady </a:t>
            </a:r>
          </a:p>
          <a:p>
            <a:pPr marL="0">
              <a:lnSpc>
                <a:spcPct val="120000"/>
              </a:lnSpc>
              <a:spcBef>
                <a:spcPts val="0"/>
              </a:spcBef>
            </a:pPr>
            <a:r>
              <a:rPr lang="pl-PL" sz="3000" dirty="0"/>
              <a:t>korygując wadę w jednym odcinku , nie mogą powodować wadliwego ustawienia w innym odcinku </a:t>
            </a:r>
          </a:p>
          <a:p>
            <a:pPr marL="0">
              <a:lnSpc>
                <a:spcPct val="120000"/>
              </a:lnSpc>
              <a:spcBef>
                <a:spcPts val="0"/>
              </a:spcBef>
            </a:pPr>
            <a:r>
              <a:rPr lang="pl-PL" sz="3000" dirty="0"/>
              <a:t>nie mogą powodować przemęczenia ćwiczącego </a:t>
            </a:r>
          </a:p>
          <a:p>
            <a:pPr marL="0">
              <a:lnSpc>
                <a:spcPct val="120000"/>
              </a:lnSpc>
              <a:spcBef>
                <a:spcPts val="0"/>
              </a:spcBef>
            </a:pPr>
            <a:r>
              <a:rPr lang="pl-PL" sz="3000" dirty="0"/>
              <a:t>zasób ćwiczeń : bierne, czynne, bez przyboru , z przyborem,  </a:t>
            </a:r>
          </a:p>
          <a:p>
            <a:pPr marL="0">
              <a:lnSpc>
                <a:spcPct val="120000"/>
              </a:lnSpc>
              <a:spcBef>
                <a:spcPts val="0"/>
              </a:spcBef>
            </a:pPr>
            <a:r>
              <a:rPr lang="pl-PL" sz="3000" dirty="0"/>
              <a:t>z przyrządem, z udziałem współćwiczącego</a:t>
            </a:r>
          </a:p>
          <a:p>
            <a:pPr marL="0">
              <a:lnSpc>
                <a:spcPct val="120000"/>
              </a:lnSpc>
              <a:spcBef>
                <a:spcPts val="0"/>
              </a:spcBef>
            </a:pPr>
            <a:r>
              <a:rPr lang="pl-PL" sz="3000" dirty="0"/>
              <a:t>oddziaływanie od korekcji lokalnej do korekcji globalnej </a:t>
            </a:r>
          </a:p>
          <a:p>
            <a:pPr marL="0">
              <a:lnSpc>
                <a:spcPct val="120000"/>
              </a:lnSpc>
              <a:spcBef>
                <a:spcPts val="0"/>
              </a:spcBef>
            </a:pPr>
            <a:r>
              <a:rPr lang="pl-PL" sz="3000" dirty="0"/>
              <a:t>stosować ćwiczenia od pozycji niskich i odciążających kręgosłup, do wysokich i obciążających osiowo kręgosłup w siadzie i staniu , od łatwych do trudnych </a:t>
            </a:r>
          </a:p>
          <a:p>
            <a:pPr marL="0">
              <a:lnSpc>
                <a:spcPct val="120000"/>
              </a:lnSpc>
              <a:spcBef>
                <a:spcPts val="0"/>
              </a:spcBef>
            </a:pPr>
            <a:r>
              <a:rPr lang="pl-PL" sz="3000" dirty="0"/>
              <a:t>dobór obciążenia  - kryterium stanowi możliwość wykonywania ćwiczenia z zachowaniem pozycji skorygowanej (regulacja: wielkością obciążenia, czasem wysiłku liczbą powtórzeń , przerwy w ćwiczeniach ! Nie mogą powodować utraty korekcji i powodować pogłębienia wady ) </a:t>
            </a:r>
          </a:p>
          <a:p>
            <a:pPr marL="0">
              <a:lnSpc>
                <a:spcPct val="120000"/>
              </a:lnSpc>
              <a:spcBef>
                <a:spcPts val="0"/>
              </a:spcBef>
            </a:pPr>
            <a:r>
              <a:rPr lang="pl-PL" sz="3000" dirty="0"/>
              <a:t>przerwy w ćwiczeniach - ! nie mogą powodować utraty korekcji i powodować pogłębienia wady  </a:t>
            </a:r>
          </a:p>
          <a:p>
            <a:pPr marL="0">
              <a:lnSpc>
                <a:spcPct val="120000"/>
              </a:lnSpc>
              <a:spcBef>
                <a:spcPts val="0"/>
              </a:spcBef>
            </a:pPr>
            <a:r>
              <a:rPr lang="pl-PL" sz="3000" dirty="0"/>
              <a:t>czas między ćwiczeniami - ! powinien być wykorzystywany na kształtowanie nawyku postawy skorygowanej </a:t>
            </a:r>
          </a:p>
          <a:p>
            <a:pPr marL="0">
              <a:lnSpc>
                <a:spcPct val="120000"/>
              </a:lnSpc>
              <a:spcBef>
                <a:spcPts val="0"/>
              </a:spcBef>
            </a:pPr>
            <a:r>
              <a:rPr lang="pl-PL" sz="3000" dirty="0"/>
              <a:t>podczas wykonywania ćwiczeń - istotą oddziaływania jest poprawność wykonania ćwiczenia – konieczność  przyjęcia i utrzymania pozycji skorygowanej w czasie każdej fazy ćwiczenia :  </a:t>
            </a:r>
          </a:p>
          <a:p>
            <a:pPr marL="0">
              <a:lnSpc>
                <a:spcPct val="120000"/>
              </a:lnSpc>
              <a:spcBef>
                <a:spcPts val="0"/>
              </a:spcBef>
            </a:pPr>
            <a:r>
              <a:rPr lang="pl-PL" sz="3000" dirty="0"/>
              <a:t>w pozycji wyjściowej </a:t>
            </a:r>
          </a:p>
          <a:p>
            <a:pPr marL="0">
              <a:lnSpc>
                <a:spcPct val="120000"/>
              </a:lnSpc>
              <a:spcBef>
                <a:spcPts val="0"/>
              </a:spcBef>
            </a:pPr>
            <a:r>
              <a:rPr lang="pl-PL" sz="3000" dirty="0"/>
              <a:t>w czasie ruchu </a:t>
            </a:r>
          </a:p>
          <a:p>
            <a:pPr marL="0">
              <a:lnSpc>
                <a:spcPct val="120000"/>
              </a:lnSpc>
              <a:spcBef>
                <a:spcPts val="0"/>
              </a:spcBef>
            </a:pPr>
            <a:r>
              <a:rPr lang="pl-PL" sz="3000" dirty="0"/>
              <a:t>w pozycji końcowej </a:t>
            </a:r>
          </a:p>
          <a:p>
            <a:pPr marL="0">
              <a:lnSpc>
                <a:spcPct val="120000"/>
              </a:lnSpc>
              <a:spcBef>
                <a:spcPts val="0"/>
              </a:spcBef>
            </a:pPr>
            <a:r>
              <a:rPr lang="pl-PL" sz="3000" dirty="0"/>
              <a:t>w czasie przerw między ćwiczeniami </a:t>
            </a:r>
          </a:p>
          <a:p>
            <a:pPr marL="0" indent="0">
              <a:lnSpc>
                <a:spcPct val="120000"/>
              </a:lnSpc>
              <a:spcBef>
                <a:spcPts val="0"/>
              </a:spcBef>
              <a:buNone/>
            </a:pPr>
            <a:r>
              <a:rPr lang="pl-PL" sz="3000" dirty="0"/>
              <a:t>! co jest istotnym czynnikiem kształtującym nawyk poprawnej postawy </a:t>
            </a:r>
          </a:p>
          <a:p>
            <a:pPr marL="0">
              <a:lnSpc>
                <a:spcPct val="120000"/>
              </a:lnSpc>
              <a:spcBef>
                <a:spcPts val="0"/>
              </a:spcBef>
            </a:pPr>
            <a:r>
              <a:rPr lang="pl-PL" sz="3000" dirty="0"/>
              <a:t>Poprawne oddychanie odgrywa ważną rolę w wykonywaniu ćwiczeń korekcyjnych </a:t>
            </a:r>
          </a:p>
          <a:p>
            <a:pPr marL="0">
              <a:lnSpc>
                <a:spcPct val="120000"/>
              </a:lnSpc>
              <a:spcBef>
                <a:spcPts val="0"/>
              </a:spcBef>
            </a:pPr>
            <a:r>
              <a:rPr lang="pl-PL" sz="3000" dirty="0"/>
              <a:t>W ćwiczeniach korekcyjnych rytm oddechowy należy zsynchronizować z wykonywanymi ruchami ćwiczebnymi</a:t>
            </a:r>
          </a:p>
          <a:p>
            <a:endParaRPr lang="pl-PL" dirty="0"/>
          </a:p>
        </p:txBody>
      </p:sp>
      <p:sp>
        <p:nvSpPr>
          <p:cNvPr id="6" name="Symbol zastępczy zawartości 5">
            <a:extLst>
              <a:ext uri="{FF2B5EF4-FFF2-40B4-BE49-F238E27FC236}">
                <a16:creationId xmlns:a16="http://schemas.microsoft.com/office/drawing/2014/main" id="{5E9519F2-A597-C9C6-53FF-F6BB09DB203D}"/>
              </a:ext>
            </a:extLst>
          </p:cNvPr>
          <p:cNvSpPr>
            <a:spLocks noGrp="1"/>
          </p:cNvSpPr>
          <p:nvPr>
            <p:ph sz="half" idx="2"/>
          </p:nvPr>
        </p:nvSpPr>
        <p:spPr>
          <a:xfrm>
            <a:off x="6172203" y="351692"/>
            <a:ext cx="5691183" cy="6306282"/>
          </a:xfrm>
        </p:spPr>
        <p:txBody>
          <a:bodyPr>
            <a:noAutofit/>
          </a:bodyPr>
          <a:lstStyle/>
          <a:p>
            <a:pPr marL="0">
              <a:lnSpc>
                <a:spcPct val="100000"/>
              </a:lnSpc>
              <a:spcBef>
                <a:spcPts val="0"/>
              </a:spcBef>
              <a:buFont typeface="Wingdings" panose="05000000000000000000" pitchFamily="2" charset="2"/>
              <a:buChar char="Ø"/>
            </a:pPr>
            <a:r>
              <a:rPr lang="pl-PL" sz="1200" dirty="0"/>
              <a:t>dobór obciążenia  - kryterium stanowi możliwość wykonywania ćwiczenia z zachowaniem pozycji skorygowanej (regulacja: wielkością obciążenia, czasem wysiłku , liczbą powtórzeń , czasem przerwy)</a:t>
            </a:r>
          </a:p>
          <a:p>
            <a:pPr>
              <a:lnSpc>
                <a:spcPct val="100000"/>
              </a:lnSpc>
              <a:spcBef>
                <a:spcPts val="0"/>
              </a:spcBef>
              <a:buFont typeface="Wingdings" panose="05000000000000000000" pitchFamily="2" charset="2"/>
              <a:buChar char="Ø"/>
            </a:pPr>
            <a:r>
              <a:rPr lang="pl-PL" sz="1200" dirty="0"/>
              <a:t> dobór przyrządów i przyborów pozwala : </a:t>
            </a:r>
          </a:p>
          <a:p>
            <a:pPr marL="0">
              <a:lnSpc>
                <a:spcPct val="100000"/>
              </a:lnSpc>
              <a:spcBef>
                <a:spcPts val="0"/>
              </a:spcBef>
            </a:pPr>
            <a:r>
              <a:rPr lang="pl-PL" sz="1200" dirty="0"/>
              <a:t>-	uatrakcyjnić zajęcia i zwiększyć motywację do ćwiczeń ,</a:t>
            </a:r>
          </a:p>
          <a:p>
            <a:pPr marL="0">
              <a:lnSpc>
                <a:spcPct val="100000"/>
              </a:lnSpc>
              <a:spcBef>
                <a:spcPts val="0"/>
              </a:spcBef>
            </a:pPr>
            <a:r>
              <a:rPr lang="pl-PL" sz="1200" dirty="0"/>
              <a:t>-	zwiększyć intensywność ćwiczeń ,</a:t>
            </a:r>
          </a:p>
          <a:p>
            <a:pPr marL="0">
              <a:lnSpc>
                <a:spcPct val="100000"/>
              </a:lnSpc>
              <a:spcBef>
                <a:spcPts val="0"/>
              </a:spcBef>
            </a:pPr>
            <a:r>
              <a:rPr lang="pl-PL" sz="1200" dirty="0"/>
              <a:t>-	zwiększyć odciążenie lub obciążenie ćwiczącego </a:t>
            </a:r>
          </a:p>
          <a:p>
            <a:pPr marL="0">
              <a:lnSpc>
                <a:spcPct val="100000"/>
              </a:lnSpc>
              <a:spcBef>
                <a:spcPts val="0"/>
              </a:spcBef>
            </a:pPr>
            <a:r>
              <a:rPr lang="pl-PL" sz="1200" dirty="0"/>
              <a:t>-	wymusić poprawność wykonania ćwiczenia, </a:t>
            </a:r>
          </a:p>
          <a:p>
            <a:pPr marL="0">
              <a:lnSpc>
                <a:spcPct val="100000"/>
              </a:lnSpc>
              <a:spcBef>
                <a:spcPts val="0"/>
              </a:spcBef>
            </a:pPr>
            <a:r>
              <a:rPr lang="pl-PL" sz="1200" dirty="0"/>
              <a:t>-	ograniczyć zakres ruchu – gdy jego obszerność jest szkodliwa , </a:t>
            </a:r>
          </a:p>
          <a:p>
            <a:pPr marL="0">
              <a:lnSpc>
                <a:spcPct val="100000"/>
              </a:lnSpc>
              <a:spcBef>
                <a:spcPts val="0"/>
              </a:spcBef>
            </a:pPr>
            <a:r>
              <a:rPr lang="pl-PL" sz="1200" dirty="0"/>
              <a:t>-	zabezpieczyć przed przenoszeniem ruchu na odcinki sąsiednie </a:t>
            </a:r>
          </a:p>
          <a:p>
            <a:pPr marL="0">
              <a:lnSpc>
                <a:spcPct val="100000"/>
              </a:lnSpc>
              <a:spcBef>
                <a:spcPts val="0"/>
              </a:spcBef>
            </a:pPr>
            <a:r>
              <a:rPr lang="pl-PL" sz="1200" dirty="0"/>
              <a:t>-	 ułatwić przyjmowanie i utrzymanie pozycji skorygowanej </a:t>
            </a:r>
          </a:p>
          <a:p>
            <a:pPr>
              <a:lnSpc>
                <a:spcPct val="100000"/>
              </a:lnSpc>
              <a:spcBef>
                <a:spcPts val="0"/>
              </a:spcBef>
              <a:buFont typeface="Wingdings" panose="05000000000000000000" pitchFamily="2" charset="2"/>
              <a:buChar char="Ø"/>
            </a:pPr>
            <a:r>
              <a:rPr lang="pl-PL" sz="1200" dirty="0"/>
              <a:t>Pozycje izolowane - pozycje ograniczające rozprzestrzenianie się ruchu do określonego odcinka – uniemożliwiają przenoszenie się ruchu na sąsiednie segmenty</a:t>
            </a:r>
          </a:p>
          <a:p>
            <a:pPr marL="0">
              <a:lnSpc>
                <a:spcPct val="100000"/>
              </a:lnSpc>
              <a:spcBef>
                <a:spcPts val="0"/>
              </a:spcBef>
            </a:pPr>
            <a:r>
              <a:rPr lang="pl-PL" sz="1200" dirty="0"/>
              <a:t>stabilizacja odcinka lędźwiowego – przez ustalenie miednicy </a:t>
            </a:r>
          </a:p>
          <a:p>
            <a:pPr marL="0">
              <a:lnSpc>
                <a:spcPct val="100000"/>
              </a:lnSpc>
              <a:spcBef>
                <a:spcPts val="0"/>
              </a:spcBef>
            </a:pPr>
            <a:r>
              <a:rPr lang="pl-PL" sz="1200" dirty="0"/>
              <a:t>stabilizacja odcinka piersiowego – poprzez ułożenie kończyn górnych</a:t>
            </a:r>
          </a:p>
          <a:p>
            <a:pPr marL="0">
              <a:lnSpc>
                <a:spcPct val="100000"/>
              </a:lnSpc>
              <a:spcBef>
                <a:spcPts val="0"/>
              </a:spcBef>
            </a:pPr>
            <a:r>
              <a:rPr lang="pl-PL" sz="1200" dirty="0"/>
              <a:t>ZASADY POSTĘPOWANIA KOREKCYJNEGO</a:t>
            </a:r>
          </a:p>
          <a:p>
            <a:pPr marL="0">
              <a:lnSpc>
                <a:spcPct val="100000"/>
              </a:lnSpc>
              <a:spcBef>
                <a:spcPts val="0"/>
              </a:spcBef>
            </a:pPr>
            <a:r>
              <a:rPr lang="pl-PL" sz="1200" dirty="0"/>
              <a:t>Zasada zgodności z celem </a:t>
            </a:r>
          </a:p>
          <a:p>
            <a:pPr marL="0">
              <a:lnSpc>
                <a:spcPct val="100000"/>
              </a:lnSpc>
              <a:spcBef>
                <a:spcPts val="0"/>
              </a:spcBef>
            </a:pPr>
            <a:r>
              <a:rPr lang="pl-PL" sz="1200" dirty="0"/>
              <a:t>Zasada stosowania pozycji wyjściowych i ćwiczebnych </a:t>
            </a:r>
          </a:p>
          <a:p>
            <a:pPr marL="0">
              <a:lnSpc>
                <a:spcPct val="100000"/>
              </a:lnSpc>
              <a:spcBef>
                <a:spcPts val="0"/>
              </a:spcBef>
            </a:pPr>
            <a:r>
              <a:rPr lang="pl-PL" sz="1200" dirty="0"/>
              <a:t>Stosowanie pozycji korekcyjnych  - natomiast </a:t>
            </a:r>
            <a:r>
              <a:rPr lang="pl-PL" sz="1200" dirty="0" err="1"/>
              <a:t>hiperkorekcyjnych</a:t>
            </a:r>
            <a:r>
              <a:rPr lang="pl-PL" sz="1200" dirty="0"/>
              <a:t>  na wyraźne wskazanie w uzasadnionych przypadkach </a:t>
            </a:r>
          </a:p>
          <a:p>
            <a:pPr marL="0">
              <a:lnSpc>
                <a:spcPct val="100000"/>
              </a:lnSpc>
              <a:spcBef>
                <a:spcPts val="0"/>
              </a:spcBef>
            </a:pPr>
            <a:r>
              <a:rPr lang="pl-PL" sz="1200" dirty="0"/>
              <a:t>Zasada odciążania osiowego kręgosłupa</a:t>
            </a:r>
          </a:p>
          <a:p>
            <a:pPr marL="0">
              <a:lnSpc>
                <a:spcPct val="100000"/>
              </a:lnSpc>
              <a:spcBef>
                <a:spcPts val="0"/>
              </a:spcBef>
            </a:pPr>
            <a:r>
              <a:rPr lang="pl-PL" sz="1200" dirty="0"/>
              <a:t>Zasada stosowania pozycji izolowanych</a:t>
            </a:r>
          </a:p>
          <a:p>
            <a:pPr marL="0">
              <a:lnSpc>
                <a:spcPct val="100000"/>
              </a:lnSpc>
              <a:spcBef>
                <a:spcPts val="0"/>
              </a:spcBef>
            </a:pPr>
            <a:r>
              <a:rPr lang="pl-PL" sz="1200" dirty="0"/>
              <a:t>Zasada stosowania ćwiczeń w odciążeniu i przechodzenia do ćwiczeń z obciążeniem</a:t>
            </a:r>
          </a:p>
          <a:p>
            <a:pPr marL="0">
              <a:lnSpc>
                <a:spcPct val="100000"/>
              </a:lnSpc>
              <a:spcBef>
                <a:spcPts val="0"/>
              </a:spcBef>
            </a:pPr>
            <a:r>
              <a:rPr lang="pl-PL" sz="1200" dirty="0"/>
              <a:t>Zasada przechodzenia od ćwiczeń w pozycjach niskich  do wysokich </a:t>
            </a:r>
          </a:p>
          <a:p>
            <a:pPr>
              <a:lnSpc>
                <a:spcPct val="100000"/>
              </a:lnSpc>
              <a:spcBef>
                <a:spcPts val="0"/>
              </a:spcBef>
              <a:buFont typeface="Wingdings" panose="05000000000000000000" pitchFamily="2" charset="2"/>
              <a:buChar char="Ø"/>
            </a:pPr>
            <a:r>
              <a:rPr lang="pl-PL" sz="1200" dirty="0"/>
              <a:t>MATERIAŁ </a:t>
            </a:r>
          </a:p>
          <a:p>
            <a:pPr marL="0">
              <a:lnSpc>
                <a:spcPct val="100000"/>
              </a:lnSpc>
              <a:spcBef>
                <a:spcPts val="0"/>
              </a:spcBef>
            </a:pPr>
            <a:r>
              <a:rPr lang="pl-PL" sz="1200" dirty="0"/>
              <a:t>Ćwiczenia ogólnorozwojowe ogólnokształtujące</a:t>
            </a:r>
          </a:p>
          <a:p>
            <a:pPr marL="0">
              <a:lnSpc>
                <a:spcPct val="100000"/>
              </a:lnSpc>
              <a:spcBef>
                <a:spcPts val="0"/>
              </a:spcBef>
            </a:pPr>
            <a:r>
              <a:rPr lang="pl-PL" sz="1200" dirty="0"/>
              <a:t>Ćwiczenia specjalne korygujące wadę </a:t>
            </a:r>
          </a:p>
          <a:p>
            <a:pPr marL="0">
              <a:lnSpc>
                <a:spcPct val="100000"/>
              </a:lnSpc>
              <a:spcBef>
                <a:spcPts val="0"/>
              </a:spcBef>
            </a:pPr>
            <a:r>
              <a:rPr lang="pl-PL" sz="1200" dirty="0"/>
              <a:t>Ćwiczenia </a:t>
            </a:r>
            <a:r>
              <a:rPr lang="pl-PL" sz="1200" dirty="0" err="1"/>
              <a:t>elongacyjne</a:t>
            </a:r>
            <a:endParaRPr lang="pl-PL" sz="1200" dirty="0"/>
          </a:p>
          <a:p>
            <a:pPr marL="0">
              <a:lnSpc>
                <a:spcPct val="100000"/>
              </a:lnSpc>
              <a:spcBef>
                <a:spcPts val="0"/>
              </a:spcBef>
            </a:pPr>
            <a:r>
              <a:rPr lang="pl-PL" sz="1200" dirty="0"/>
              <a:t>Ćwiczenia  antygrawitacyjne</a:t>
            </a:r>
          </a:p>
          <a:p>
            <a:pPr marL="0">
              <a:lnSpc>
                <a:spcPct val="100000"/>
              </a:lnSpc>
              <a:spcBef>
                <a:spcPts val="0"/>
              </a:spcBef>
            </a:pPr>
            <a:r>
              <a:rPr lang="pl-PL" sz="1200" dirty="0"/>
              <a:t>Ćwiczenia odruchu prawidłowej postawy</a:t>
            </a:r>
          </a:p>
          <a:p>
            <a:pPr marL="0">
              <a:lnSpc>
                <a:spcPct val="100000"/>
              </a:lnSpc>
              <a:spcBef>
                <a:spcPts val="0"/>
              </a:spcBef>
            </a:pPr>
            <a:r>
              <a:rPr lang="pl-PL" sz="1200" dirty="0"/>
              <a:t>Ćwiczenia oddechowe </a:t>
            </a:r>
          </a:p>
          <a:p>
            <a:pPr marL="0">
              <a:lnSpc>
                <a:spcPct val="100000"/>
              </a:lnSpc>
              <a:spcBef>
                <a:spcPts val="0"/>
              </a:spcBef>
            </a:pPr>
            <a:r>
              <a:rPr lang="pl-PL" sz="1200" dirty="0"/>
              <a:t>Ćwiczenia </a:t>
            </a:r>
            <a:r>
              <a:rPr lang="pl-PL" sz="1200" dirty="0" err="1"/>
              <a:t>Klappa</a:t>
            </a:r>
            <a:r>
              <a:rPr lang="pl-PL" sz="1200" dirty="0"/>
              <a:t> </a:t>
            </a:r>
          </a:p>
          <a:p>
            <a:pPr marL="0">
              <a:lnSpc>
                <a:spcPct val="100000"/>
              </a:lnSpc>
              <a:spcBef>
                <a:spcPts val="0"/>
              </a:spcBef>
            </a:pPr>
            <a:r>
              <a:rPr lang="pl-PL" sz="1200" dirty="0"/>
              <a:t>Pływanie korekcyjne </a:t>
            </a:r>
          </a:p>
          <a:p>
            <a:pPr marL="0">
              <a:lnSpc>
                <a:spcPct val="100000"/>
              </a:lnSpc>
              <a:spcBef>
                <a:spcPts val="0"/>
              </a:spcBef>
            </a:pPr>
            <a:endParaRPr lang="pl-PL" sz="1200" dirty="0"/>
          </a:p>
        </p:txBody>
      </p:sp>
    </p:spTree>
    <p:extLst>
      <p:ext uri="{BB962C8B-B14F-4D97-AF65-F5344CB8AC3E}">
        <p14:creationId xmlns:p14="http://schemas.microsoft.com/office/powerpoint/2010/main" val="363116332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4893</TotalTime>
  <Words>7804</Words>
  <Application>Microsoft Office PowerPoint</Application>
  <PresentationFormat>Panoramiczny</PresentationFormat>
  <Paragraphs>651</Paragraphs>
  <Slides>22</Slides>
  <Notes>6</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22</vt:i4>
      </vt:variant>
    </vt:vector>
  </HeadingPairs>
  <TitlesOfParts>
    <vt:vector size="28" baseType="lpstr">
      <vt:lpstr>Arial</vt:lpstr>
      <vt:lpstr>Calibri</vt:lpstr>
      <vt:lpstr>Calibri Light</vt:lpstr>
      <vt:lpstr>Times New Roman</vt:lpstr>
      <vt:lpstr>Wingdings</vt:lpstr>
      <vt:lpstr>Motyw pakietu Office</vt:lpstr>
      <vt:lpstr>   Wpływ aktywności fizycznej na prawidłową postawę ciała    Dr Urszula Pasiut  Zakład Odnowy Biologicznej i Korekcji Wad Postawy Instytut Nauk Biomedycznych  </vt:lpstr>
      <vt:lpstr>Aktywność fizyczna – jako narzędzie kształtowania zdrowia</vt:lpstr>
      <vt:lpstr>Wybrane definicje prawidłowej postawy</vt:lpstr>
      <vt:lpstr>Istota prawidłowej postawy ciała </vt:lpstr>
      <vt:lpstr>Posturogeneza – kształtowanie postawy</vt:lpstr>
      <vt:lpstr>Prezentacja programu PowerPoint</vt:lpstr>
      <vt:lpstr>Prezentacja programu PowerPoint</vt:lpstr>
      <vt:lpstr>Prezentacja programu PowerPoint</vt:lpstr>
      <vt:lpstr>Zasady doboru  ćwiczeń </vt:lpstr>
      <vt:lpstr>   Fizjologiczne podstawy ruchu korekcyjnego to stworzenie czynnej stabilizacji segmentów po uprzednim uzyskaniu ich prawidłowego ułożenia w ramach optymalnego zrównoważenia  ogólnego – bowiem prawidłowy układ segmentów warunkuje w  ćwiczeniach korekcyjnych właściwy wpływ na układ kostny stawowy, mięśniowy nerwowy.  Zdolność do przyjmowania i utrzymywania  postawy  prawidłowej jest warunkiem koniecznym  do  prozdrowotnej aktywności fizycznej oraz  podejmowania ćwiczeń gimnastycznych  kształtujących prawidłową postawę ciała   - w płaszczyźnie strzałkowej  - sylwetka zrównoważona w wymiarze przednio-tylnym: - pion zrzutowany z wyrostka sutkowatego kości skroniowej, przebiega  przez  środek stawu barkowego, szczyt krętarza wielkiego kości udowej, nieco do przodu od linii środkowej stawu kolanowego i skokowego, padając na środek stępu. Kręgosłup posiada wygięcia fizjologiczne („w sam raz”)  o zaznaczonej lordozie szyjnej, oraz kifozie piersiowej i lordozie lędźwiowej głębokości fizjologicznej  - wydolnej.  - w płaszczyźnie czołowej :-sylwetka symetryczna,  zrównoważona w ramach przebiegu linii poziomych,  oraz pionowych, a linia kręgosłupa pokrywa się z linią osi środkowej ciała.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PSSE</dc:title>
  <dc:creator>Dom</dc:creator>
  <cp:lastModifiedBy>WSSE Kraków - Magdalena Dro�dzik</cp:lastModifiedBy>
  <cp:revision>388</cp:revision>
  <dcterms:created xsi:type="dcterms:W3CDTF">2022-09-13T06:39:03Z</dcterms:created>
  <dcterms:modified xsi:type="dcterms:W3CDTF">2022-10-04T06:01:42Z</dcterms:modified>
</cp:coreProperties>
</file>