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0" r:id="rId2"/>
    <p:sldId id="556" r:id="rId3"/>
    <p:sldId id="622" r:id="rId4"/>
    <p:sldId id="630" r:id="rId5"/>
    <p:sldId id="595" r:id="rId6"/>
    <p:sldId id="631" r:id="rId7"/>
    <p:sldId id="569" r:id="rId8"/>
    <p:sldId id="632" r:id="rId9"/>
    <p:sldId id="576" r:id="rId10"/>
    <p:sldId id="633" r:id="rId11"/>
    <p:sldId id="628" r:id="rId12"/>
    <p:sldId id="634" r:id="rId13"/>
    <p:sldId id="635" r:id="rId14"/>
    <p:sldId id="636" r:id="rId15"/>
    <p:sldId id="639" r:id="rId16"/>
    <p:sldId id="638" r:id="rId17"/>
    <p:sldId id="640" r:id="rId18"/>
    <p:sldId id="629" r:id="rId19"/>
    <p:sldId id="557" r:id="rId20"/>
    <p:sldId id="606" r:id="rId21"/>
    <p:sldId id="541" r:id="rId22"/>
  </p:sldIdLst>
  <p:sldSz cx="9144000" cy="6858000" type="screen4x3"/>
  <p:notesSz cx="6797675" cy="98726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600" kern="1200">
        <a:solidFill>
          <a:srgbClr val="5F5F5F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Sofia Formigo De Brito" initials="ASFD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7CDAD"/>
    <a:srgbClr val="B19E5F"/>
    <a:srgbClr val="C0B07E"/>
    <a:srgbClr val="DDDDDD"/>
    <a:srgbClr val="FFFFFF"/>
    <a:srgbClr val="FF4E14"/>
    <a:srgbClr val="B9A76F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8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172" y="-90"/>
      </p:cViewPr>
      <p:guideLst>
        <p:guide orient="horz" pos="3111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736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solidFill>
                  <a:schemeClr val="tx1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AC614A4-427B-46ED-8A87-DB77A210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809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5538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87888"/>
            <a:ext cx="54356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8" tIns="47754" rIns="95508" bIns="4775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solidFill>
                  <a:schemeClr val="tx1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3CA74F-5230-469F-97DD-856B56D5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3630CC25-4440-43D8-AA7E-644BF0FA9718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459" name="Slide Image Placeholder 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55675" eaLnBrk="0" hangingPunct="0"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3630CC25-4440-43D8-AA7E-644BF0FA9718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459" name="Slide Image Placeholder 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90800"/>
            <a:ext cx="7772400" cy="406400"/>
          </a:xfrm>
          <a:prstGeom prst="rect">
            <a:avLst/>
          </a:prstGeom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MAIN TITLE GOES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87687"/>
            <a:ext cx="6008688" cy="269875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79225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50" y="1722438"/>
            <a:ext cx="5111750" cy="4648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650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6632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3432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3853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038351"/>
            <a:ext cx="8039100" cy="40576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668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196975"/>
            <a:ext cx="2009775" cy="53276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96975"/>
            <a:ext cx="5880100" cy="53276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304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685925"/>
            <a:ext cx="3943350" cy="4486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8650" y="1685925"/>
            <a:ext cx="3943350" cy="2166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8650" y="4005263"/>
            <a:ext cx="3943350" cy="2166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4315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62125"/>
            <a:ext cx="3943350" cy="4486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8650" y="1762125"/>
            <a:ext cx="3943350" cy="2166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8650" y="4081463"/>
            <a:ext cx="3943350" cy="2166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6382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225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3552"/>
            <a:ext cx="8039100" cy="428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1084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0985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85925"/>
            <a:ext cx="3943350" cy="44862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50" y="1685925"/>
            <a:ext cx="3943350" cy="44862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4736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87512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825" y="1687512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4789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6190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85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653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3552"/>
            <a:ext cx="8039100" cy="428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0" y="6504801"/>
            <a:ext cx="8077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D3E2F691-E059-DE45-BED1-F2F3E8547E0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cap="none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B19E5F"/>
          </a:solidFill>
          <a:latin typeface="Arial" charset="0"/>
        </a:defRPr>
      </a:lvl9pPr>
    </p:titleStyle>
    <p:bodyStyle>
      <a:lvl1pPr marL="342000" indent="-162000" algn="l" rtl="0" eaLnBrk="0" fontAlgn="base" hangingPunct="0">
        <a:spcBef>
          <a:spcPts val="6000"/>
        </a:spcBef>
        <a:spcAft>
          <a:spcPts val="0"/>
        </a:spcAft>
        <a:buClrTx/>
        <a:buFont typeface="Arial"/>
        <a:buChar char="•"/>
        <a:defRPr sz="1400" b="1">
          <a:solidFill>
            <a:schemeClr val="tx1"/>
          </a:solidFill>
          <a:latin typeface="Arial (Body)"/>
          <a:ea typeface="MS PGothic" pitchFamily="34" charset="-128"/>
          <a:cs typeface="Arial (Body)"/>
        </a:defRPr>
      </a:lvl1pPr>
      <a:lvl2pPr marL="742950" indent="-72000" algn="l" rtl="0" eaLnBrk="0" fontAlgn="base" hangingPunct="0">
        <a:spcBef>
          <a:spcPts val="936"/>
        </a:spcBef>
        <a:spcAft>
          <a:spcPts val="0"/>
        </a:spcAft>
        <a:buClrTx/>
        <a:buFontTx/>
        <a:buNone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Tx/>
        <a:buFont typeface="Arial"/>
        <a:buChar char="•"/>
        <a:defRPr sz="1400">
          <a:solidFill>
            <a:srgbClr val="4D4D4D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Tx/>
        <a:buFont typeface="Arial"/>
        <a:buChar char="•"/>
        <a:defRPr sz="1200">
          <a:solidFill>
            <a:srgbClr val="5F5F5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Tx/>
        <a:buFont typeface="Arial"/>
        <a:buChar char="•"/>
        <a:defRPr sz="1000">
          <a:solidFill>
            <a:srgbClr val="777777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lr>
          <a:srgbClr val="B19E5F"/>
        </a:buClr>
        <a:buChar char="•"/>
        <a:defRPr sz="1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lr>
          <a:srgbClr val="B19E5F"/>
        </a:buClr>
        <a:buChar char="•"/>
        <a:defRPr sz="1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lr>
          <a:srgbClr val="B19E5F"/>
        </a:buClr>
        <a:buChar char="•"/>
        <a:defRPr sz="1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lr>
          <a:srgbClr val="B19E5F"/>
        </a:buClr>
        <a:buChar char="•"/>
        <a:defRPr sz="1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560" y="2132856"/>
            <a:ext cx="482453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>3x3 </a:t>
            </a: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>Zasady Gry &amp;Kryteria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/>
            </a:r>
            <a:b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</a:b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/>
            </a:r>
            <a:b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</a:b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>Kraków 22.11.2022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05642" cy="719138"/>
          </a:xfrm>
        </p:spPr>
        <p:txBody>
          <a:bodyPr/>
          <a:lstStyle/>
          <a:p>
            <a:pPr algn="r"/>
            <a:r>
              <a:rPr lang="pl-PL" sz="2400" dirty="0"/>
              <a:t>Półkole bez szarży i wznawianie gry po koszu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9168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„</a:t>
            </a:r>
            <a:r>
              <a:rPr lang="pl-PL" sz="2000" b="1" u="sng" dirty="0" err="1"/>
              <a:t>Semicircle</a:t>
            </a:r>
            <a:r>
              <a:rPr lang="pl-PL" sz="2000" b="1" u="sng" dirty="0"/>
              <a:t>” – KLIPY:</a:t>
            </a:r>
          </a:p>
          <a:p>
            <a:pPr marL="342900" indent="-342900"/>
            <a:endParaRPr lang="pl-PL" sz="2000" dirty="0"/>
          </a:p>
          <a:p>
            <a:pPr marL="342900" indent="-342900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340768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PRZERWY NA ŻĄDANIE:</a:t>
            </a:r>
          </a:p>
          <a:p>
            <a:pPr marL="342900" indent="-342900"/>
            <a:endParaRPr lang="pl-PL" sz="2000" b="1" u="sng" dirty="0"/>
          </a:p>
          <a:p>
            <a:pPr marL="342900" indent="-342900">
              <a:buAutoNum type="arabicPeriod"/>
            </a:pPr>
            <a:r>
              <a:rPr lang="pl-PL" dirty="0"/>
              <a:t>O przerwę na żądanie prosi zawodnik lub zmiennik!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Każdej drużynie przysługuje 1 przerwa na żądanie.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Wszystkie przerwy na żądanie trwają 30 sekund.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Przerwę na żądanie można przyznać TYLKO przed wymianą piłki lub rzutem wolnym.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Przerwy na żądanie nie przyznaje się po celnym koszu!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Niewykorzystana przerwa na żądanie może zostać przeniesiona na dogrywkę.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Zawodnicy nie mogą się komunikować z osobami spoza drużyny!</a:t>
            </a: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340768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ZMIANY:</a:t>
            </a:r>
          </a:p>
          <a:p>
            <a:pPr marL="342900" indent="-342900"/>
            <a:endParaRPr lang="pl-PL" sz="2000" b="1" u="sng" dirty="0"/>
          </a:p>
          <a:p>
            <a:pPr marL="342900" indent="-342900">
              <a:buAutoNum type="arabicPeriod"/>
            </a:pPr>
            <a:r>
              <a:rPr lang="pl-PL" dirty="0"/>
              <a:t>Zmiennik SIEDZI za linią końcową na krześle zmian.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Zmiany nie wymagają ingerencji sędziego.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Zmiany mogą być dokonywane pomiędzy rzutami wolnymi!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Pilnujemy czy nie zostały dokonane zmiany „lotne”</a:t>
            </a:r>
          </a:p>
          <a:p>
            <a:pPr marL="342900" indent="-342900"/>
            <a:endParaRPr lang="pl-PL" dirty="0"/>
          </a:p>
          <a:p>
            <a:pPr marL="342900" indent="-342900"/>
            <a:r>
              <a:rPr lang="pl-PL" dirty="0"/>
              <a:t>ZMIANA LOTNA =&gt; FAUL TECHNICZNY!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pic>
        <p:nvPicPr>
          <p:cNvPr id="4098" name="Picture 2" descr="G:\PZKOSZ\3x3\zmi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00570"/>
            <a:ext cx="3714750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PROTOKÓŁ:</a:t>
            </a:r>
          </a:p>
        </p:txBody>
      </p:sp>
      <p:pic>
        <p:nvPicPr>
          <p:cNvPr id="5122" name="Picture 2" descr="G:\PZKOSZ\3x3\Protokół - meczow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264031" cy="4264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142984"/>
            <a:ext cx="86781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FAULE:</a:t>
            </a:r>
          </a:p>
          <a:p>
            <a:pPr marL="342900" indent="-342900"/>
            <a:endParaRPr lang="pl-PL" sz="2000" b="1" u="sng" dirty="0"/>
          </a:p>
          <a:p>
            <a:pPr marL="457200" indent="-457200">
              <a:buAutoNum type="arabicPeriod"/>
            </a:pPr>
            <a:r>
              <a:rPr lang="pl-PL" b="1" u="sng" dirty="0"/>
              <a:t>Faul osobisty lub techniczny nie zapisujemy zawodnikowi.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Faule niesportowe i dyskwalifikujące zapisujemy zawodnikom.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U i D =&gt; 2 faule drużynowe!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U i D ZAWSZE 2 rzuty wolne (D - + posiadanie)!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Faul obustronny =&gt; Drużyna będąca w posiadaniu piłki rozpocznie grę </a:t>
            </a:r>
            <a:r>
              <a:rPr lang="pl-PL" b="1" u="sng" dirty="0" err="1"/>
              <a:t>check-ballem</a:t>
            </a:r>
            <a:r>
              <a:rPr lang="pl-PL" b="1" u="sng" dirty="0"/>
              <a:t>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Nawiąż kontakt wzrokowy ze stolikiem, pokaż która drużyna faulowała.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Faul techniczny liczony jako 1 faul drużyny.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Pierwszy faul U – 2 rzuty wolne.</a:t>
            </a:r>
          </a:p>
          <a:p>
            <a:pPr marL="457200" indent="-457200">
              <a:buAutoNum type="arabicPeriod"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u="sng" dirty="0"/>
              <a:t>Drugi faul U – 2 rzuty wolne + posiadanie.</a:t>
            </a: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142984"/>
            <a:ext cx="8678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FAULE:</a:t>
            </a:r>
          </a:p>
          <a:p>
            <a:pPr marL="342900" indent="-342900"/>
            <a:endParaRPr lang="pl-PL" sz="2000" b="1" u="sng" dirty="0"/>
          </a:p>
          <a:p>
            <a:pPr marL="342900" indent="-342900"/>
            <a:r>
              <a:rPr lang="pl-PL" sz="2000" b="1" u="sng" dirty="0"/>
              <a:t>1- 6 =&gt; </a:t>
            </a:r>
            <a:r>
              <a:rPr lang="pl-PL" sz="2000" b="1" u="sng" dirty="0" err="1"/>
              <a:t>Check</a:t>
            </a:r>
            <a:r>
              <a:rPr lang="pl-PL" sz="2000" b="1" u="sng" dirty="0"/>
              <a:t> Ball</a:t>
            </a:r>
          </a:p>
          <a:p>
            <a:pPr marL="342900" indent="-342900"/>
            <a:endParaRPr lang="pl-PL" sz="2000" b="1" u="sng" dirty="0"/>
          </a:p>
          <a:p>
            <a:pPr marL="342900" indent="-342900"/>
            <a:r>
              <a:rPr lang="pl-PL" sz="2000" b="1" u="sng" dirty="0"/>
              <a:t>7-9 - =&gt; 2 rzuty wolne</a:t>
            </a:r>
          </a:p>
          <a:p>
            <a:pPr marL="342900" indent="-342900"/>
            <a:endParaRPr lang="pl-PL" sz="2000" b="1" u="sng" dirty="0"/>
          </a:p>
          <a:p>
            <a:pPr marL="342900" indent="-342900"/>
            <a:r>
              <a:rPr lang="pl-PL" sz="2000" b="1" u="sng" dirty="0"/>
              <a:t>10+ =&gt; 2 rzuty </a:t>
            </a:r>
            <a:r>
              <a:rPr lang="pl-PL" sz="2000" b="1" u="sng" dirty="0" err="1"/>
              <a:t>wone</a:t>
            </a:r>
            <a:r>
              <a:rPr lang="pl-PL" sz="2000" b="1" u="sng" dirty="0"/>
              <a:t> + posiadanie</a:t>
            </a: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142984"/>
            <a:ext cx="867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FAULE:</a:t>
            </a:r>
          </a:p>
        </p:txBody>
      </p:sp>
      <p:pic>
        <p:nvPicPr>
          <p:cNvPr id="6146" name="Picture 2" descr="G:\PZKOSZ\3x3\faule druzy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904713" cy="4681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- ADMINISTRACJA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1142984"/>
            <a:ext cx="86781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OSTRZEŻENIA:</a:t>
            </a:r>
          </a:p>
          <a:p>
            <a:pPr marL="342900" indent="-342900"/>
            <a:endParaRPr lang="pl-PL" sz="2000" b="1" u="sng" dirty="0"/>
          </a:p>
          <a:p>
            <a:pPr marL="342900" indent="-342900"/>
            <a:r>
              <a:rPr lang="pl-PL" sz="2000" b="1" u="sng" dirty="0"/>
              <a:t>Automatyczny Faul Techniczny:</a:t>
            </a:r>
          </a:p>
          <a:p>
            <a:pPr marL="342900" indent="-342900"/>
            <a:endParaRPr lang="pl-PL" sz="2000" b="1" u="sng" dirty="0"/>
          </a:p>
          <a:p>
            <a:pPr marL="342900" indent="-342900">
              <a:buFontTx/>
              <a:buChar char="-"/>
            </a:pPr>
            <a:r>
              <a:rPr lang="pl-PL" b="1" u="sng" dirty="0"/>
              <a:t>Nieuprawniona zmiana</a:t>
            </a:r>
          </a:p>
          <a:p>
            <a:pPr marL="342900" indent="-342900">
              <a:buFontTx/>
              <a:buChar char="-"/>
            </a:pPr>
            <a:r>
              <a:rPr lang="pl-PL" b="1" u="sng" dirty="0"/>
              <a:t>Flop lub </a:t>
            </a:r>
            <a:r>
              <a:rPr lang="pl-PL" b="1" u="sng" dirty="0" err="1"/>
              <a:t>Fake</a:t>
            </a:r>
            <a:r>
              <a:rPr lang="pl-PL" b="1" u="sng" dirty="0"/>
              <a:t> 100%</a:t>
            </a:r>
          </a:p>
          <a:p>
            <a:pPr marL="342900" indent="-342900">
              <a:buFontTx/>
              <a:buChar char="-"/>
            </a:pPr>
            <a:r>
              <a:rPr lang="pl-PL" b="1" u="sng" dirty="0"/>
              <a:t>Mocno widoczne niesportowe zachowanie</a:t>
            </a:r>
          </a:p>
          <a:p>
            <a:pPr marL="342900" indent="-342900">
              <a:buFontTx/>
              <a:buChar char="-"/>
            </a:pPr>
            <a:endParaRPr lang="pl-PL" b="1" u="sng" dirty="0"/>
          </a:p>
          <a:p>
            <a:pPr marL="342900" indent="-342900">
              <a:buFontTx/>
              <a:buChar char="-"/>
            </a:pPr>
            <a:r>
              <a:rPr lang="pl-PL" sz="2000" b="1" u="sng" dirty="0"/>
              <a:t>Jedno oficjalne ostrzeżenie:</a:t>
            </a:r>
          </a:p>
          <a:p>
            <a:pPr marL="342900" indent="-342900">
              <a:buFontTx/>
              <a:buChar char="-"/>
            </a:pPr>
            <a:endParaRPr lang="pl-PL" b="1" u="sng" dirty="0"/>
          </a:p>
          <a:p>
            <a:pPr marL="342900" indent="-342900">
              <a:buFontTx/>
              <a:buChar char="-"/>
            </a:pPr>
            <a:r>
              <a:rPr lang="pl-PL" b="1" u="sng" dirty="0"/>
              <a:t>Komunikacja z trenerami (osobami związanymi z drużyną)</a:t>
            </a:r>
          </a:p>
          <a:p>
            <a:pPr marL="342900" indent="-342900">
              <a:buFontTx/>
              <a:buChar char="-"/>
            </a:pPr>
            <a:r>
              <a:rPr lang="pl-PL" b="1" u="sng" dirty="0"/>
              <a:t>- Opóźnianie gry:</a:t>
            </a:r>
          </a:p>
          <a:p>
            <a:pPr marL="342900" indent="-342900"/>
            <a:endParaRPr lang="pl-PL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Kryteria - BŁĘDY</a:t>
            </a:r>
            <a:endParaRPr lang="en-GB" dirty="0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67544" y="1124744"/>
            <a:ext cx="8136904" cy="792088"/>
          </a:xfrm>
          <a:prstGeom prst="roundRect">
            <a:avLst>
              <a:gd name="adj" fmla="val 16667"/>
            </a:avLst>
          </a:prstGeom>
          <a:solidFill>
            <a:srgbClr val="D7CDAD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BŁĄD 3 SEKUND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  <p:sp>
        <p:nvSpPr>
          <p:cNvPr id="8" name="Rounded Rectangle 19"/>
          <p:cNvSpPr>
            <a:spLocks noChangeArrowheads="1"/>
          </p:cNvSpPr>
          <p:nvPr/>
        </p:nvSpPr>
        <p:spPr bwMode="auto">
          <a:xfrm>
            <a:off x="467544" y="1988840"/>
            <a:ext cx="8136904" cy="7920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BŁĄD GRY TYŁEM DO KOSZA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  <p:sp>
        <p:nvSpPr>
          <p:cNvPr id="9" name="Rounded Rectangle 19"/>
          <p:cNvSpPr>
            <a:spLocks noChangeArrowheads="1"/>
          </p:cNvSpPr>
          <p:nvPr/>
        </p:nvSpPr>
        <p:spPr bwMode="auto">
          <a:xfrm>
            <a:off x="467544" y="2852936"/>
            <a:ext cx="8136904" cy="792088"/>
          </a:xfrm>
          <a:prstGeom prst="roundRect">
            <a:avLst>
              <a:gd name="adj" fmla="val 16667"/>
            </a:avLst>
          </a:prstGeom>
          <a:solidFill>
            <a:srgbClr val="C0B07E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BŁĄD 12 SEKUND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12"/>
          <p:cNvSpPr/>
          <p:nvPr/>
        </p:nvSpPr>
        <p:spPr bwMode="auto">
          <a:xfrm>
            <a:off x="467544" y="3068960"/>
            <a:ext cx="4891543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4013" indent="-263525"/>
            <a:r>
              <a:rPr lang="pl-PL" sz="1800" dirty="0">
                <a:solidFill>
                  <a:schemeClr val="tx1"/>
                </a:solidFill>
              </a:rPr>
              <a:t>Akcja Legalna</a:t>
            </a:r>
            <a:endParaRPr lang="de-CH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400" dirty="0"/>
              <a:t>Błąd 3 </a:t>
            </a:r>
            <a:r>
              <a:rPr lang="pl-PL" sz="2400" dirty="0" err="1"/>
              <a:t>sec</a:t>
            </a:r>
            <a:r>
              <a:rPr lang="pl-PL" sz="2400" dirty="0"/>
              <a:t>. </a:t>
            </a:r>
            <a:r>
              <a:rPr lang="pl-PL" sz="2400" dirty="0" err="1"/>
              <a:t>Vs</a:t>
            </a:r>
            <a:r>
              <a:rPr lang="pl-PL" sz="2400" dirty="0"/>
              <a:t>. Gra tyłem do kosza.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5519690" y="2996952"/>
            <a:ext cx="3145181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467544" y="1268760"/>
            <a:ext cx="8136904" cy="1224136"/>
          </a:xfrm>
          <a:prstGeom prst="roundRect">
            <a:avLst>
              <a:gd name="adj" fmla="val 16667"/>
            </a:avLst>
          </a:prstGeom>
          <a:solidFill>
            <a:srgbClr val="D7CDAD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2000" dirty="0">
                <a:solidFill>
                  <a:schemeClr val="tx1"/>
                </a:solidFill>
              </a:rPr>
              <a:t>Błędem jest, jeśli zawodnik po ustanowieniu „czystej piłki” kozłuje i przemieszcza się tyłem w kierunku kosza w obszarze za 1 pkt. dłużej niż 3 sekundy.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446435" y="3284984"/>
            <a:ext cx="330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Od</a:t>
            </a:r>
            <a:r>
              <a:rPr lang="de-CH" sz="1800" dirty="0">
                <a:solidFill>
                  <a:schemeClr val="tx1"/>
                </a:solidFill>
              </a:rPr>
              <a:t> 1 </a:t>
            </a:r>
            <a:r>
              <a:rPr lang="de-CH" sz="1800" dirty="0" err="1">
                <a:solidFill>
                  <a:schemeClr val="tx1"/>
                </a:solidFill>
              </a:rPr>
              <a:t>to</a:t>
            </a:r>
            <a:r>
              <a:rPr lang="de-CH" sz="1800" dirty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3</a:t>
            </a:r>
            <a:r>
              <a:rPr lang="de-CH" sz="1800" dirty="0">
                <a:solidFill>
                  <a:schemeClr val="tx1"/>
                </a:solidFill>
              </a:rPr>
              <a:t> se</a:t>
            </a:r>
            <a:r>
              <a:rPr lang="pl-PL" sz="1800" dirty="0" err="1">
                <a:solidFill>
                  <a:schemeClr val="tx1"/>
                </a:solidFill>
              </a:rPr>
              <a:t>kund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21" name="Right Arrow Callout 12"/>
          <p:cNvSpPr/>
          <p:nvPr/>
        </p:nvSpPr>
        <p:spPr bwMode="auto">
          <a:xfrm>
            <a:off x="472545" y="4221088"/>
            <a:ext cx="4891543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FF4E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Błąd</a:t>
            </a:r>
            <a:endParaRPr lang="en-GB" sz="2000" b="1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2" name="Oval 15"/>
          <p:cNvSpPr/>
          <p:nvPr/>
        </p:nvSpPr>
        <p:spPr bwMode="auto">
          <a:xfrm>
            <a:off x="5531275" y="4149080"/>
            <a:ext cx="3145181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36096" y="4437112"/>
            <a:ext cx="3302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Powyżej 3 sekund</a:t>
            </a:r>
            <a:endParaRPr lang="de-C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</a:t>
            </a:r>
            <a:endParaRPr lang="en-GB" dirty="0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67544" y="1124744"/>
            <a:ext cx="8136904" cy="792088"/>
          </a:xfrm>
          <a:prstGeom prst="roundRect">
            <a:avLst>
              <a:gd name="adj" fmla="val 16667"/>
            </a:avLst>
          </a:prstGeom>
          <a:solidFill>
            <a:srgbClr val="D7CDAD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Podstawowe Różnice pomiędzy 3x3 a 5x5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  <p:sp>
        <p:nvSpPr>
          <p:cNvPr id="8" name="Rounded Rectangle 19"/>
          <p:cNvSpPr>
            <a:spLocks noChangeArrowheads="1"/>
          </p:cNvSpPr>
          <p:nvPr/>
        </p:nvSpPr>
        <p:spPr bwMode="auto">
          <a:xfrm>
            <a:off x="467544" y="1988840"/>
            <a:ext cx="8136904" cy="7920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Rzut Monetą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  <p:sp>
        <p:nvSpPr>
          <p:cNvPr id="9" name="Rounded Rectangle 19"/>
          <p:cNvSpPr>
            <a:spLocks noChangeArrowheads="1"/>
          </p:cNvSpPr>
          <p:nvPr/>
        </p:nvSpPr>
        <p:spPr bwMode="auto">
          <a:xfrm>
            <a:off x="467544" y="2852936"/>
            <a:ext cx="8136904" cy="792088"/>
          </a:xfrm>
          <a:prstGeom prst="roundRect">
            <a:avLst>
              <a:gd name="adj" fmla="val 16667"/>
            </a:avLst>
          </a:prstGeom>
          <a:solidFill>
            <a:srgbClr val="C0B07E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</a:rPr>
              <a:t>„</a:t>
            </a:r>
            <a:r>
              <a:rPr lang="fr-CH" sz="1800" b="1" dirty="0">
                <a:solidFill>
                  <a:srgbClr val="1E1C11"/>
                </a:solidFill>
              </a:rPr>
              <a:t>Check Ball</a:t>
            </a:r>
            <a:r>
              <a:rPr lang="pl-PL" sz="1800" b="1" dirty="0">
                <a:solidFill>
                  <a:srgbClr val="1E1C11"/>
                </a:solidFill>
              </a:rPr>
              <a:t>”</a:t>
            </a:r>
            <a:endParaRPr lang="en-US" sz="1800" dirty="0">
              <a:solidFill>
                <a:srgbClr val="1E1C11"/>
              </a:solidFill>
            </a:endParaRPr>
          </a:p>
        </p:txBody>
      </p:sp>
      <p:sp>
        <p:nvSpPr>
          <p:cNvPr id="10" name="Rounded Rectangle 19"/>
          <p:cNvSpPr>
            <a:spLocks noChangeArrowheads="1"/>
          </p:cNvSpPr>
          <p:nvPr/>
        </p:nvSpPr>
        <p:spPr bwMode="auto">
          <a:xfrm>
            <a:off x="467544" y="3717032"/>
            <a:ext cx="8136904" cy="79208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„Clear Ball” – Wyczyszczona piłka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  <p:sp>
        <p:nvSpPr>
          <p:cNvPr id="11" name="Rounded Rectangle 19"/>
          <p:cNvSpPr>
            <a:spLocks noChangeArrowheads="1"/>
          </p:cNvSpPr>
          <p:nvPr/>
        </p:nvSpPr>
        <p:spPr bwMode="auto">
          <a:xfrm>
            <a:off x="467544" y="4581128"/>
            <a:ext cx="8136904" cy="7920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</a:rPr>
              <a:t>Półkole „bez szarży” i wznawianie gry po koszu</a:t>
            </a:r>
            <a:endParaRPr lang="en-US" sz="1800" dirty="0">
              <a:solidFill>
                <a:srgbClr val="1E1C11"/>
              </a:solidFill>
            </a:endParaRPr>
          </a:p>
        </p:txBody>
      </p:sp>
      <p:sp>
        <p:nvSpPr>
          <p:cNvPr id="12" name="Rounded Rectangle 19"/>
          <p:cNvSpPr>
            <a:spLocks noChangeArrowheads="1"/>
          </p:cNvSpPr>
          <p:nvPr/>
        </p:nvSpPr>
        <p:spPr bwMode="auto">
          <a:xfrm>
            <a:off x="467544" y="5445224"/>
            <a:ext cx="8136904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1800" b="1" dirty="0">
                <a:solidFill>
                  <a:srgbClr val="1E1C11"/>
                </a:solidFill>
                <a:latin typeface="+mn-lt"/>
              </a:rPr>
              <a:t>Administracja</a:t>
            </a:r>
            <a:endParaRPr lang="en-US" sz="1800" dirty="0">
              <a:solidFill>
                <a:srgbClr val="1E1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400" dirty="0">
                <a:solidFill>
                  <a:srgbClr val="FFFFFF"/>
                </a:solidFill>
              </a:rPr>
              <a:t>Kryteria - FAULE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395536" y="1268760"/>
            <a:ext cx="8136904" cy="482453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marL="514350" indent="-514350"/>
            <a:r>
              <a:rPr lang="pl-PL" sz="3200" dirty="0">
                <a:solidFill>
                  <a:schemeClr val="tx1"/>
                </a:solidFill>
              </a:rPr>
              <a:t>„LET THEM PLAY”</a:t>
            </a:r>
          </a:p>
          <a:p>
            <a:pPr marL="514350" indent="-514350"/>
            <a:endParaRPr lang="pl-PL" sz="3200" dirty="0">
              <a:solidFill>
                <a:schemeClr val="tx1"/>
              </a:solidFill>
            </a:endParaRPr>
          </a:p>
          <a:p>
            <a:pPr marL="514350" indent="-514350"/>
            <a:r>
              <a:rPr lang="pl-PL" sz="3200" dirty="0">
                <a:solidFill>
                  <a:schemeClr val="tx1"/>
                </a:solidFill>
              </a:rPr>
              <a:t>„KORZYŚĆ/NIEKORZYŚĆ”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158" y="1928802"/>
            <a:ext cx="692948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>Udanych zawodów! ;-)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ＭＳ Ｐゴシック" charset="0"/>
            </a:endParaRPr>
          </a:p>
          <a:p>
            <a:pPr>
              <a:defRPr/>
            </a:pPr>
            <a:endParaRPr lang="en-GB" sz="4400" b="1" kern="0" dirty="0">
              <a:solidFill>
                <a:schemeClr val="bg1"/>
              </a:solidFill>
              <a:latin typeface="Arial Narrow" pitchFamily="34" charset="0"/>
              <a:ea typeface="MS PGothic" pitchFamily="34" charset="-128"/>
              <a:cs typeface="ＭＳ Ｐゴシック" charset="0"/>
            </a:endParaRPr>
          </a:p>
          <a:p>
            <a:pPr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ＭＳ Ｐゴシック" charset="0"/>
            </a:endParaRPr>
          </a:p>
          <a:p>
            <a:pPr>
              <a:defRPr/>
            </a:pPr>
            <a:r>
              <a:rPr lang="pl-PL" sz="3200" b="1" kern="0" dirty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  <a:cs typeface="ＭＳ Ｐゴシック" charset="0"/>
              </a:rPr>
              <a:t>b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>artek.koralewski@gmail.com</a:t>
            </a:r>
            <a:endParaRPr lang="en-US" sz="3200" b="1" u="sng" dirty="0">
              <a:solidFill>
                <a:srgbClr val="FFFFFF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04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 - PODSTAWY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000109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dirty="0"/>
              <a:t>- </a:t>
            </a:r>
            <a:r>
              <a:rPr lang="pl-PL" sz="1400" dirty="0"/>
              <a:t>Zespoły składają się z 4 graczy (3 na boisku + jeden zmiennik)</a:t>
            </a:r>
          </a:p>
          <a:p>
            <a:pPr marL="342900" indent="-342900">
              <a:buAutoNum type="arabicPeriod"/>
            </a:pPr>
            <a:endParaRPr lang="pl-PL" sz="1400" dirty="0"/>
          </a:p>
          <a:p>
            <a:pPr marL="342900" indent="-342900">
              <a:buFontTx/>
              <a:buChar char="-"/>
            </a:pPr>
            <a:r>
              <a:rPr lang="pl-PL" sz="1400" dirty="0"/>
              <a:t>Czas gry: 10 minut  lub do 21 punktów. </a:t>
            </a:r>
          </a:p>
          <a:p>
            <a:pPr marL="342900" indent="-342900"/>
            <a:r>
              <a:rPr lang="pl-PL" sz="1400" dirty="0"/>
              <a:t>(czas zatrzymujemy jedynie na Time-Out + rzuty wolne)</a:t>
            </a:r>
          </a:p>
          <a:p>
            <a:pPr marL="342900" indent="-342900"/>
            <a:endParaRPr lang="pl-PL" sz="1400" dirty="0"/>
          </a:p>
          <a:p>
            <a:pPr marL="342900" indent="-342900"/>
            <a:r>
              <a:rPr lang="pl-PL" sz="1400" dirty="0"/>
              <a:t>W przypadku dogrywki wygrywa drużyna, która zdobędzie 2 punkty.</a:t>
            </a:r>
          </a:p>
          <a:p>
            <a:pPr marL="342900" indent="-342900"/>
            <a:r>
              <a:rPr lang="pl-PL" sz="1400" dirty="0"/>
              <a:t>(Przerwa przed dogrywką trwa 1 minutę).</a:t>
            </a:r>
          </a:p>
          <a:p>
            <a:pPr marL="342900" indent="-342900"/>
            <a:r>
              <a:rPr lang="pl-PL" sz="1400" dirty="0"/>
              <a:t>- Po jednym Time-Out dla drużyn (30 sekund).</a:t>
            </a:r>
          </a:p>
          <a:p>
            <a:pPr marL="342900" indent="-342900"/>
            <a:r>
              <a:rPr lang="pl-PL" sz="1400" dirty="0"/>
              <a:t>- Punktacja: za 1 w polu za 1 pkt. I za 2 w polu za 2 pkt.</a:t>
            </a:r>
          </a:p>
          <a:p>
            <a:pPr marL="342900" indent="-342900">
              <a:buFontTx/>
              <a:buChar char="-"/>
            </a:pPr>
            <a:r>
              <a:rPr lang="pl-PL" sz="1400" dirty="0"/>
              <a:t>Czas akcji: 12 sekund .</a:t>
            </a:r>
          </a:p>
          <a:p>
            <a:pPr marL="342900" indent="-342900">
              <a:buFontTx/>
              <a:buChar char="-"/>
            </a:pPr>
            <a:r>
              <a:rPr lang="pl-PL" sz="1400" dirty="0"/>
              <a:t>Trenerzy nie mogą się komunikować z zawodnikami!</a:t>
            </a:r>
          </a:p>
          <a:p>
            <a:pPr marL="342900" indent="-342900"/>
            <a:r>
              <a:rPr lang="pl-PL" sz="1400" dirty="0"/>
              <a:t>(oficjalne ostrzeżenie =&gt; faul techniczny)</a:t>
            </a:r>
          </a:p>
          <a:p>
            <a:pPr marL="342900" indent="-342900"/>
            <a:r>
              <a:rPr lang="pl-PL" sz="1400" dirty="0"/>
              <a:t>- Sytuacja rzutu sędziowskiego (posiadanie dla drużyny broniącej)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  <a:p>
            <a:pPr marL="342900" indent="-342900">
              <a:buAutoNum type="arabicPeriod"/>
            </a:pPr>
            <a:endParaRPr lang="pl-PL" sz="2000" dirty="0"/>
          </a:p>
          <a:p>
            <a:pPr marL="342900" indent="-342900">
              <a:buAutoNum type="arabicPeriod"/>
            </a:pPr>
            <a:endParaRPr lang="pl-PL" sz="2000" dirty="0"/>
          </a:p>
        </p:txBody>
      </p:sp>
      <p:pic>
        <p:nvPicPr>
          <p:cNvPr id="1026" name="Picture 2" descr="G:\PZKOSZ\3x3\boi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71942"/>
            <a:ext cx="3143250" cy="226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latin typeface="Arial Narrow" pitchFamily="34" charset="0"/>
              </a:rPr>
              <a:t>Zasady gry  - RZUT MONETĄ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3407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l-PL" sz="2000" dirty="0"/>
          </a:p>
          <a:p>
            <a:pPr marL="342900" indent="-342900">
              <a:buAutoNum type="arabicPeriod"/>
            </a:pPr>
            <a:endParaRPr lang="pl-PL" sz="2000" dirty="0"/>
          </a:p>
        </p:txBody>
      </p:sp>
      <p:pic>
        <p:nvPicPr>
          <p:cNvPr id="2050" name="Picture 2" descr="G:\PZKOSZ\3x3\mo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00438"/>
            <a:ext cx="4419600" cy="27717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85720" y="1500174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Sędziowie ustalają awers/rewers.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Drużyna zwycięska ma prawo wybrać posiadanie na początku meczu lub w dogrywce.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Sędzia zaznacza w protokole kto zwyciężył!</a:t>
            </a:r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12"/>
          <p:cNvSpPr/>
          <p:nvPr/>
        </p:nvSpPr>
        <p:spPr bwMode="auto">
          <a:xfrm>
            <a:off x="472545" y="3215878"/>
            <a:ext cx="28033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4013" indent="-263525"/>
            <a:r>
              <a:rPr lang="pl-PL" sz="1800" dirty="0">
                <a:solidFill>
                  <a:schemeClr val="tx1"/>
                </a:solidFill>
              </a:rPr>
              <a:t>Akcja Legalna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400" dirty="0">
                <a:solidFill>
                  <a:srgbClr val="FFFFFF"/>
                </a:solidFill>
              </a:rPr>
              <a:t>Zasady gry – </a:t>
            </a:r>
            <a:r>
              <a:rPr lang="fr-CH" sz="2400" dirty="0">
                <a:solidFill>
                  <a:srgbClr val="FFFFFF"/>
                </a:solidFill>
              </a:rPr>
              <a:t>C</a:t>
            </a:r>
            <a:r>
              <a:rPr lang="pl-PL" sz="2400" dirty="0">
                <a:solidFill>
                  <a:srgbClr val="FFFFFF"/>
                </a:solidFill>
              </a:rPr>
              <a:t>HECK BALL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5172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Po oficjalnym ostrzeżeniu</a:t>
            </a:r>
            <a:r>
              <a:rPr lang="de-CH" sz="2400" b="1" dirty="0">
                <a:solidFill>
                  <a:srgbClr val="FF0000"/>
                </a:solidFill>
              </a:rPr>
              <a:t>         </a:t>
            </a:r>
            <a:r>
              <a:rPr lang="pl-PL" sz="2400" b="1" dirty="0">
                <a:solidFill>
                  <a:srgbClr val="FF0000"/>
                </a:solidFill>
              </a:rPr>
              <a:t>      Faul Techniczny!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47864" y="3140968"/>
            <a:ext cx="5317007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467544" y="1124744"/>
            <a:ext cx="8136904" cy="1800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2000" dirty="0">
                <a:solidFill>
                  <a:srgbClr val="000000"/>
                </a:solidFill>
              </a:rPr>
              <a:t>Po każdej martwej piłce, lub każdej innej sytuacji podczas której sędzia zatrzymuje grę – gra powinna być wznowiona poprzez</a:t>
            </a:r>
          </a:p>
          <a:p>
            <a:r>
              <a:rPr lang="pl-PL" sz="2000" dirty="0">
                <a:solidFill>
                  <a:srgbClr val="000000"/>
                </a:solidFill>
              </a:rPr>
              <a:t>tzw. „</a:t>
            </a:r>
            <a:r>
              <a:rPr lang="pl-PL" sz="2000" dirty="0" err="1">
                <a:solidFill>
                  <a:srgbClr val="000000"/>
                </a:solidFill>
              </a:rPr>
              <a:t>Check-ball</a:t>
            </a:r>
            <a:r>
              <a:rPr lang="pl-PL" sz="2000" dirty="0">
                <a:solidFill>
                  <a:srgbClr val="000000"/>
                </a:solidFill>
              </a:rPr>
              <a:t>”, pomiędzy zawodnikami obrony i ataku,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za linią pola za 1 punkt w miejscu bezpośrednio na wprost kosza.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Dystans pomiędzy zawodnikami musi wynosić około 1 metr.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347864" y="3419708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</a:rPr>
              <a:t>Podanie piłki kozłem, przekazanie do ręki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21" name="Right Arrow Callout 12"/>
          <p:cNvSpPr/>
          <p:nvPr/>
        </p:nvSpPr>
        <p:spPr bwMode="auto">
          <a:xfrm>
            <a:off x="472545" y="4221088"/>
            <a:ext cx="28033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FF4E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Błąd</a:t>
            </a:r>
            <a:endParaRPr lang="en-GB" sz="2000" b="1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1" name="Oval 15"/>
          <p:cNvSpPr/>
          <p:nvPr/>
        </p:nvSpPr>
        <p:spPr bwMode="auto">
          <a:xfrm>
            <a:off x="3347864" y="4149080"/>
            <a:ext cx="5328593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203848" y="442782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Brak podania, przekazania, krótki dystans, opóźniane gry…</a:t>
            </a:r>
            <a:endParaRPr lang="de-CH" sz="1800" b="1" dirty="0">
              <a:solidFill>
                <a:schemeClr val="tx1"/>
              </a:solidFill>
            </a:endParaRPr>
          </a:p>
        </p:txBody>
      </p:sp>
      <p:sp>
        <p:nvSpPr>
          <p:cNvPr id="3" name="Freccia destra 2"/>
          <p:cNvSpPr/>
          <p:nvPr/>
        </p:nvSpPr>
        <p:spPr bwMode="auto">
          <a:xfrm>
            <a:off x="4644008" y="5661248"/>
            <a:ext cx="936104" cy="14401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9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7" grpId="1"/>
      <p:bldP spid="16" grpId="0" animBg="1"/>
      <p:bldP spid="19" grpId="0" animBg="1"/>
      <p:bldP spid="20" grpId="0"/>
      <p:bldP spid="21" grpId="0" animBg="1"/>
      <p:bldP spid="11" grpId="0" animBg="1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3248" cy="719138"/>
          </a:xfrm>
        </p:spPr>
        <p:txBody>
          <a:bodyPr/>
          <a:lstStyle/>
          <a:p>
            <a:pPr algn="r"/>
            <a:r>
              <a:rPr lang="pl-PL" sz="2400" dirty="0">
                <a:solidFill>
                  <a:srgbClr val="FFFFFF"/>
                </a:solidFill>
              </a:rPr>
              <a:t>Zasady gry – </a:t>
            </a:r>
            <a:r>
              <a:rPr lang="fr-CH" sz="2400" dirty="0">
                <a:solidFill>
                  <a:srgbClr val="FFFFFF"/>
                </a:solidFill>
              </a:rPr>
              <a:t>C</a:t>
            </a:r>
            <a:r>
              <a:rPr lang="pl-PL" sz="2400" dirty="0">
                <a:solidFill>
                  <a:srgbClr val="FFFFFF"/>
                </a:solidFill>
              </a:rPr>
              <a:t>HECK BALL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9168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„</a:t>
            </a:r>
            <a:r>
              <a:rPr lang="pl-PL" sz="2000" b="1" u="sng" dirty="0" err="1"/>
              <a:t>Check</a:t>
            </a:r>
            <a:r>
              <a:rPr lang="pl-PL" sz="2000" b="1" u="sng" dirty="0"/>
              <a:t> Ball” – KLIPY:</a:t>
            </a:r>
          </a:p>
          <a:p>
            <a:pPr marL="342900" indent="-342900"/>
            <a:endParaRPr lang="pl-PL" sz="2000" dirty="0"/>
          </a:p>
          <a:p>
            <a:pPr marL="342900" indent="-342900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12"/>
          <p:cNvSpPr/>
          <p:nvPr/>
        </p:nvSpPr>
        <p:spPr bwMode="auto">
          <a:xfrm>
            <a:off x="472545" y="3068960"/>
            <a:ext cx="28033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4013" indent="-263525"/>
            <a:r>
              <a:rPr lang="pl-PL" sz="1800" dirty="0">
                <a:solidFill>
                  <a:schemeClr val="tx1"/>
                </a:solidFill>
              </a:rPr>
              <a:t>Akcja Legalna</a:t>
            </a:r>
            <a:endParaRPr lang="de-CH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400" dirty="0">
                <a:solidFill>
                  <a:srgbClr val="FFFFFF"/>
                </a:solidFill>
              </a:rPr>
              <a:t>Zasady gry – CLEAR THE BALL – Czysta piłka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47864" y="2996952"/>
            <a:ext cx="5317007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467544" y="1268760"/>
            <a:ext cx="8136904" cy="1224136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2000" dirty="0">
                <a:solidFill>
                  <a:srgbClr val="000000"/>
                </a:solidFill>
              </a:rPr>
              <a:t>Uznaje się, że zawodnik  „wyczyścił piłkę” jeśli obie jego stopy nie mają kontaktu z polem za 1 pkt.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347864" y="3284984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</a:rPr>
              <a:t>Żadna ze stóp nie ma kontaktu z polem za 1 </a:t>
            </a:r>
            <a:r>
              <a:rPr lang="pl-PL" sz="1800" dirty="0" err="1">
                <a:solidFill>
                  <a:srgbClr val="000000"/>
                </a:solidFill>
              </a:rPr>
              <a:t>pkt</a:t>
            </a:r>
            <a:endParaRPr lang="de-CH" dirty="0"/>
          </a:p>
        </p:txBody>
      </p:sp>
      <p:sp>
        <p:nvSpPr>
          <p:cNvPr id="21" name="Right Arrow Callout 12"/>
          <p:cNvSpPr/>
          <p:nvPr/>
        </p:nvSpPr>
        <p:spPr bwMode="auto">
          <a:xfrm>
            <a:off x="472545" y="4221088"/>
            <a:ext cx="28033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FF4E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Błąd</a:t>
            </a:r>
            <a:endParaRPr lang="en-GB" sz="2000" b="1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1" name="Oval 15"/>
          <p:cNvSpPr/>
          <p:nvPr/>
        </p:nvSpPr>
        <p:spPr bwMode="auto">
          <a:xfrm>
            <a:off x="3347864" y="4149080"/>
            <a:ext cx="5328593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203848" y="442782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Gwizdek po tym jak piłka opuści rękę/ręce rzucającego</a:t>
            </a:r>
            <a:endParaRPr lang="de-CH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0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/>
      <p:bldP spid="21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05642" cy="719138"/>
          </a:xfrm>
        </p:spPr>
        <p:txBody>
          <a:bodyPr/>
          <a:lstStyle/>
          <a:p>
            <a:pPr algn="r"/>
            <a:r>
              <a:rPr lang="pl-PL" sz="2400" dirty="0">
                <a:solidFill>
                  <a:srgbClr val="FFFFFF"/>
                </a:solidFill>
              </a:rPr>
              <a:t>Zasady gry – CLEAR THE BALL – Czysta piłka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9168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u="sng" dirty="0"/>
              <a:t>„Clear </a:t>
            </a:r>
            <a:r>
              <a:rPr lang="pl-PL" sz="2000" b="1" u="sng" dirty="0" err="1"/>
              <a:t>the</a:t>
            </a:r>
            <a:r>
              <a:rPr lang="pl-PL" sz="2000" b="1" u="sng" dirty="0"/>
              <a:t> Ball” – KLIPY:</a:t>
            </a:r>
          </a:p>
          <a:p>
            <a:pPr marL="342900" indent="-342900"/>
            <a:endParaRPr lang="pl-PL" sz="2000" dirty="0"/>
          </a:p>
          <a:p>
            <a:pPr marL="342900" indent="-342900"/>
            <a:endParaRPr lang="pl-PL" sz="2000" dirty="0"/>
          </a:p>
        </p:txBody>
      </p:sp>
      <p:pic>
        <p:nvPicPr>
          <p:cNvPr id="3074" name="Picture 2" descr="G:\PZKOSZ\3x3\sygnal clear the 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43182"/>
            <a:ext cx="235267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84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12"/>
          <p:cNvSpPr/>
          <p:nvPr/>
        </p:nvSpPr>
        <p:spPr bwMode="auto">
          <a:xfrm>
            <a:off x="472545" y="3645024"/>
            <a:ext cx="46035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4013" indent="-263525"/>
            <a:r>
              <a:rPr lang="pl-PL" sz="1800" dirty="0">
                <a:solidFill>
                  <a:schemeClr val="tx1"/>
                </a:solidFill>
              </a:rPr>
              <a:t>Akcja Legalna</a:t>
            </a:r>
            <a:endParaRPr lang="de-CH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075512" cy="719138"/>
          </a:xfrm>
        </p:spPr>
        <p:txBody>
          <a:bodyPr/>
          <a:lstStyle/>
          <a:p>
            <a:r>
              <a:rPr lang="pl-PL" sz="2400" dirty="0"/>
              <a:t>Półkole bez szarży i wznawianie gry po koszu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Ostrzeżenie, następnie Faul 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48064" y="3573016"/>
            <a:ext cx="3516807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467544" y="1124744"/>
            <a:ext cx="8136904" cy="23762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pl-PL" sz="1500" dirty="0">
                <a:solidFill>
                  <a:srgbClr val="000000"/>
                </a:solidFill>
              </a:rPr>
              <a:t>     Po uzyskanym koszu z gry lub z rzutu wolnego/rzutów wolnych:</a:t>
            </a:r>
          </a:p>
          <a:p>
            <a:pPr algn="l"/>
            <a:endParaRPr lang="pl-PL" sz="1500" dirty="0">
              <a:solidFill>
                <a:srgbClr val="000000"/>
              </a:solidFill>
            </a:endParaRPr>
          </a:p>
          <a:p>
            <a:pPr algn="l"/>
            <a:r>
              <a:rPr lang="pl-PL" sz="1500" dirty="0">
                <a:solidFill>
                  <a:srgbClr val="000000"/>
                </a:solidFill>
              </a:rPr>
              <a:t>-    Zawodnik drużyny, która straciła punkty, wznowi grę zza kosza (nie zza linii końcowej!) kozłując lub podając piłkę za linię pola rzutów za 1 punkt.</a:t>
            </a:r>
          </a:p>
          <a:p>
            <a:pPr algn="l"/>
            <a:endParaRPr lang="it-IT" sz="1500" dirty="0">
              <a:solidFill>
                <a:srgbClr val="00000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pl-PL" sz="1500" dirty="0">
                <a:solidFill>
                  <a:srgbClr val="000000"/>
                </a:solidFill>
              </a:rPr>
              <a:t>Drużyna która zdobyła kosz z gry lub rzutu wolnego/rzutów wolnych, nie może przeszkadzać zawodnikowi wznawiającemu grę lub w jakikolwiek sposób próbować zagrać piłką zanim zawodnik posiadający piłkę nie opuści półkola „bez szarży”.</a:t>
            </a:r>
          </a:p>
          <a:p>
            <a:pPr marL="285750" indent="-285750" algn="l"/>
            <a:endParaRPr lang="it-IT" sz="1500" dirty="0">
              <a:solidFill>
                <a:srgbClr val="000000"/>
              </a:solidFill>
            </a:endParaRPr>
          </a:p>
          <a:p>
            <a:pPr algn="l"/>
            <a:r>
              <a:rPr lang="pl-PL" sz="1500" dirty="0">
                <a:solidFill>
                  <a:srgbClr val="000000"/>
                </a:solidFill>
              </a:rPr>
              <a:t>     Naruszenie tej zasady będzie traktowane jako błąd!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076056" y="3851756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Brak korzyści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21" name="Right Arrow Callout 12"/>
          <p:cNvSpPr/>
          <p:nvPr/>
        </p:nvSpPr>
        <p:spPr bwMode="auto">
          <a:xfrm>
            <a:off x="472545" y="4656038"/>
            <a:ext cx="4603511" cy="789186"/>
          </a:xfrm>
          <a:prstGeom prst="rightArrowCallout">
            <a:avLst>
              <a:gd name="adj1" fmla="val 19317"/>
              <a:gd name="adj2" fmla="val 25000"/>
              <a:gd name="adj3" fmla="val 25000"/>
              <a:gd name="adj4" fmla="val 87342"/>
            </a:avLst>
          </a:prstGeom>
          <a:solidFill>
            <a:srgbClr val="FF4E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Błąd</a:t>
            </a:r>
            <a:endParaRPr lang="en-GB" sz="2000" b="1" dirty="0">
              <a:solidFill>
                <a:schemeClr val="tx1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1" name="Oval 15"/>
          <p:cNvSpPr/>
          <p:nvPr/>
        </p:nvSpPr>
        <p:spPr bwMode="auto">
          <a:xfrm>
            <a:off x="5148064" y="4581128"/>
            <a:ext cx="3528393" cy="936104"/>
          </a:xfrm>
          <a:prstGeom prst="ellipse">
            <a:avLst/>
          </a:prstGeom>
          <a:noFill/>
          <a:ln w="38100" cap="flat" cmpd="sng" algn="ctr">
            <a:solidFill>
              <a:srgbClr val="D7CD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220072" y="48598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Uzasadniona korzyść</a:t>
            </a:r>
            <a:endParaRPr lang="de-CH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4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7" grpId="1"/>
      <p:bldP spid="16" grpId="0" animBg="1"/>
      <p:bldP spid="20" grpId="0"/>
      <p:bldP spid="21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FIBA_CORP_PowerPoint_4x3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89D0"/>
      </a:accent1>
      <a:accent2>
        <a:srgbClr val="E72529"/>
      </a:accent2>
      <a:accent3>
        <a:srgbClr val="FFFFFF"/>
      </a:accent3>
      <a:accent4>
        <a:srgbClr val="000000"/>
      </a:accent4>
      <a:accent5>
        <a:srgbClr val="AAC4E4"/>
      </a:accent5>
      <a:accent6>
        <a:srgbClr val="D12024"/>
      </a:accent6>
      <a:hlink>
        <a:srgbClr val="000000"/>
      </a:hlink>
      <a:folHlink>
        <a:srgbClr val="009E51"/>
      </a:folHlink>
    </a:clrScheme>
    <a:fontScheme name="FIBA_CORP_PowerPoint_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FIBA_CORP_PowerPoint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BA_CORP_PowerPoint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BA_CORP_PowerPoint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179D8A"/>
        </a:accent1>
        <a:accent2>
          <a:srgbClr val="106E61"/>
        </a:accent2>
        <a:accent3>
          <a:srgbClr val="FFFFFF"/>
        </a:accent3>
        <a:accent4>
          <a:srgbClr val="000000"/>
        </a:accent4>
        <a:accent5>
          <a:srgbClr val="ABCCC4"/>
        </a:accent5>
        <a:accent6>
          <a:srgbClr val="0D6357"/>
        </a:accent6>
        <a:hlink>
          <a:srgbClr val="35B5D3"/>
        </a:hlink>
        <a:folHlink>
          <a:srgbClr val="1F8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FIBA_CORP_PowerPoint_4x3</Template>
  <TotalTime>710</TotalTime>
  <Words>845</Words>
  <Application>Microsoft Office PowerPoint</Application>
  <PresentationFormat>Pokaz na ekranie (4:3)</PresentationFormat>
  <Paragraphs>158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FIBA_CORP_PowerPoint_4x3</vt:lpstr>
      <vt:lpstr>Slajd 1</vt:lpstr>
      <vt:lpstr>Zasady gry</vt:lpstr>
      <vt:lpstr>Zasady gry  - PODSTAWY</vt:lpstr>
      <vt:lpstr>Zasady gry  - RZUT MONETĄ</vt:lpstr>
      <vt:lpstr>Zasady gry – CHECK BALL</vt:lpstr>
      <vt:lpstr>Zasady gry – CHECK BALL</vt:lpstr>
      <vt:lpstr>Zasady gry – CLEAR THE BALL – Czysta piłka</vt:lpstr>
      <vt:lpstr>Zasady gry – CLEAR THE BALL – Czysta piłka</vt:lpstr>
      <vt:lpstr>Półkole bez szarży i wznawianie gry po koszu</vt:lpstr>
      <vt:lpstr>Półkole bez szarży i wznawianie gry po koszu</vt:lpstr>
      <vt:lpstr>Zasady gry - ADMINISTRACJA</vt:lpstr>
      <vt:lpstr>Zasady gry - ADMINISTRACJA</vt:lpstr>
      <vt:lpstr>Zasady gry - ADMINISTRACJA</vt:lpstr>
      <vt:lpstr>Zasady gry - ADMINISTRACJA</vt:lpstr>
      <vt:lpstr>Zasady gry - ADMINISTRACJA</vt:lpstr>
      <vt:lpstr>Zasady gry - ADMINISTRACJA</vt:lpstr>
      <vt:lpstr>Zasady gry - ADMINISTRACJA</vt:lpstr>
      <vt:lpstr>Kryteria - BŁĘDY</vt:lpstr>
      <vt:lpstr>Błąd 3 sec. Vs. Gra tyłem do kosza.</vt:lpstr>
      <vt:lpstr>Kryteria - FAULE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3on3 BASKETBALL</dc:title>
  <dc:subject>3x3 Zasady Gry</dc:subject>
  <dc:creator>BK</dc:creator>
  <cp:lastModifiedBy>Admin</cp:lastModifiedBy>
  <cp:revision>767</cp:revision>
  <cp:lastPrinted>2012-05-16T09:05:41Z</cp:lastPrinted>
  <dcterms:created xsi:type="dcterms:W3CDTF">2013-05-07T15:22:40Z</dcterms:created>
  <dcterms:modified xsi:type="dcterms:W3CDTF">2022-11-22T11:31:47Z</dcterms:modified>
</cp:coreProperties>
</file>