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9" r:id="rId22"/>
    <p:sldId id="277" r:id="rId23"/>
    <p:sldId id="280" r:id="rId24"/>
    <p:sldId id="281" r:id="rId25"/>
    <p:sldId id="282" r:id="rId26"/>
    <p:sldId id="283" r:id="rId27"/>
    <p:sldId id="284" r:id="rId2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64" d="100"/>
          <a:sy n="64" d="100"/>
        </p:scale>
        <p:origin x="48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2F2B-3FCA-4FB6-89ED-957DE23801EC}" type="datetimeFigureOut">
              <a:rPr lang="pl-PL" smtClean="0"/>
              <a:t>27.12.2024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4C1BF-AE18-4890-B8E6-CB64343518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8441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2F2B-3FCA-4FB6-89ED-957DE23801EC}" type="datetimeFigureOut">
              <a:rPr lang="pl-PL" smtClean="0"/>
              <a:t>27.12.2024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4C1BF-AE18-4890-B8E6-CB64343518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5590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2F2B-3FCA-4FB6-89ED-957DE23801EC}" type="datetimeFigureOut">
              <a:rPr lang="pl-PL" smtClean="0"/>
              <a:t>27.12.2024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4C1BF-AE18-4890-B8E6-CB64343518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0789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2F2B-3FCA-4FB6-89ED-957DE23801EC}" type="datetimeFigureOut">
              <a:rPr lang="pl-PL" smtClean="0"/>
              <a:t>27.12.2024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4C1BF-AE18-4890-B8E6-CB64343518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1432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2F2B-3FCA-4FB6-89ED-957DE23801EC}" type="datetimeFigureOut">
              <a:rPr lang="pl-PL" smtClean="0"/>
              <a:t>27.12.2024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4C1BF-AE18-4890-B8E6-CB64343518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3095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2F2B-3FCA-4FB6-89ED-957DE23801EC}" type="datetimeFigureOut">
              <a:rPr lang="pl-PL" smtClean="0"/>
              <a:t>27.12.2024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4C1BF-AE18-4890-B8E6-CB64343518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5498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2F2B-3FCA-4FB6-89ED-957DE23801EC}" type="datetimeFigureOut">
              <a:rPr lang="pl-PL" smtClean="0"/>
              <a:t>27.12.2024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4C1BF-AE18-4890-B8E6-CB64343518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8504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2F2B-3FCA-4FB6-89ED-957DE23801EC}" type="datetimeFigureOut">
              <a:rPr lang="pl-PL" smtClean="0"/>
              <a:t>27.12.2024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4C1BF-AE18-4890-B8E6-CB64343518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0493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2F2B-3FCA-4FB6-89ED-957DE23801EC}" type="datetimeFigureOut">
              <a:rPr lang="pl-PL" smtClean="0"/>
              <a:t>27.12.2024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4C1BF-AE18-4890-B8E6-CB64343518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8195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2F2B-3FCA-4FB6-89ED-957DE23801EC}" type="datetimeFigureOut">
              <a:rPr lang="pl-PL" smtClean="0"/>
              <a:t>27.12.2024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4C1BF-AE18-4890-B8E6-CB64343518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964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2F2B-3FCA-4FB6-89ED-957DE23801EC}" type="datetimeFigureOut">
              <a:rPr lang="pl-PL" smtClean="0"/>
              <a:t>27.12.2024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4C1BF-AE18-4890-B8E6-CB64343518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6446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62F2B-3FCA-4FB6-89ED-957DE23801EC}" type="datetimeFigureOut">
              <a:rPr lang="pl-PL" smtClean="0"/>
              <a:t>27.12.2024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4C1BF-AE18-4890-B8E6-CB64343518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780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Single_Integrated_Operational_Plan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Operacje_reagowania_kryzysowego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4456" y="1005207"/>
            <a:ext cx="9739744" cy="420182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>
                <a:latin typeface="Arial Narrow" panose="020B0606020202030204" pitchFamily="34" charset="0"/>
              </a:rPr>
              <a:t>            NATO – Organizacja Paktu Północnoatlantyckiego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5C0C1808-C2CB-4C20-84CD-09B5E40D21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45485" y="1735978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21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4455" y="1005207"/>
            <a:ext cx="9876904" cy="485664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dirty="0">
                <a:latin typeface="Arial Narrow" panose="020B0606020202030204" pitchFamily="34" charset="0"/>
                <a:cs typeface="Arial" panose="020B0604020202020204" pitchFamily="34" charset="0"/>
              </a:rPr>
              <a:t>Współczesne zadania NATO</a:t>
            </a:r>
          </a:p>
        </p:txBody>
      </p:sp>
      <p:sp>
        <p:nvSpPr>
          <p:cNvPr id="5" name="Podtytuł 4"/>
          <p:cNvSpPr>
            <a:spLocks noGrp="1"/>
          </p:cNvSpPr>
          <p:nvPr>
            <p:ph idx="1"/>
          </p:nvPr>
        </p:nvSpPr>
        <p:spPr>
          <a:xfrm>
            <a:off x="1004454" y="1490872"/>
            <a:ext cx="9876905" cy="5034620"/>
          </a:xfrm>
        </p:spPr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Pierwsza grupa zadań polega na koordynacji polityk narodowych państw członkowskich, nie tylko w obszarze militarnym. </a:t>
            </a:r>
          </a:p>
          <a:p>
            <a:pPr algn="just">
              <a:buFontTx/>
              <a:buChar char="-"/>
            </a:pP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Ułatwianie wymiany informacji i utrzymywanie łączności między dowództwami, państwami i kwaterą główną.</a:t>
            </a:r>
          </a:p>
          <a:p>
            <a:pPr algn="just">
              <a:buFontTx/>
              <a:buChar char="-"/>
            </a:pP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Czuwanie aby planowanie obronne poszczególnych państw uwzględniało potrzeby całego Paktu. </a:t>
            </a:r>
          </a:p>
          <a:p>
            <a:pPr algn="just">
              <a:buFontTx/>
              <a:buChar char="-"/>
            </a:pP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Druga grupa obejmuje prowadzenie dialogu i rozwijanie wspólnych inicjatyw                          z politykami państw nieczłonkowskich, szczególnie z Europy Wschodniej. </a:t>
            </a:r>
          </a:p>
          <a:p>
            <a:pPr algn="just">
              <a:buFontTx/>
              <a:buChar char="-"/>
            </a:pP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Angażowanie się w rozwiązywanie konfliktów wewnątrzpaństwowych, głównie                   w sytuacjach kryzysów humanitarnych i masowych naruszeń praw człowieka. </a:t>
            </a:r>
          </a:p>
          <a:p>
            <a:pPr marL="0" indent="0" algn="just">
              <a:buNone/>
            </a:pP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499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4455" y="1005207"/>
            <a:ext cx="9876904" cy="45584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Współczesne zadania NATO c.d. </a:t>
            </a:r>
            <a:endParaRPr lang="pl-PL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odtytuł 4"/>
          <p:cNvSpPr>
            <a:spLocks noGrp="1"/>
          </p:cNvSpPr>
          <p:nvPr>
            <p:ph idx="1"/>
          </p:nvPr>
        </p:nvSpPr>
        <p:spPr>
          <a:xfrm>
            <a:off x="1004454" y="1461053"/>
            <a:ext cx="9876905" cy="5247859"/>
          </a:xfrm>
        </p:spPr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Najważniejszą obecnie funkcją NATO jest </a:t>
            </a:r>
            <a:r>
              <a:rPr lang="pl-PL" sz="2400" b="1" u="sng" dirty="0">
                <a:latin typeface="Arial Narrow" panose="020B0606020202030204" pitchFamily="34" charset="0"/>
                <a:cs typeface="Arial" panose="020B0604020202020204" pitchFamily="34" charset="0"/>
              </a:rPr>
              <a:t>funkcja stabilizacyjna, </a:t>
            </a: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polegająca na powstrzymywaniu konfliktów regionalnych, które stanowią zagrożenie dla międzynarodowego pokoju. </a:t>
            </a:r>
          </a:p>
          <a:p>
            <a:pPr algn="just">
              <a:buFontTx/>
              <a:buChar char="-"/>
            </a:pP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Posiada jednolitą strukturę dowodzenia, infrastrukturę militarną w postaci baz woskowych oraz siły operacyjne zdolne prowadzić działania w każdym zakątku świata.  </a:t>
            </a:r>
          </a:p>
        </p:txBody>
      </p:sp>
    </p:spTree>
    <p:extLst>
      <p:ext uri="{BB962C8B-B14F-4D97-AF65-F5344CB8AC3E}">
        <p14:creationId xmlns:p14="http://schemas.microsoft.com/office/powerpoint/2010/main" val="3578888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4455" y="1005206"/>
            <a:ext cx="9876904" cy="406151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>
                <a:latin typeface="Arial Narrow" panose="020B0606020202030204" pitchFamily="34" charset="0"/>
                <a:cs typeface="Arial" panose="020B0604020202020204" pitchFamily="34" charset="0"/>
              </a:rPr>
              <a:t>Wybrane operacje NATO</a:t>
            </a:r>
          </a:p>
        </p:txBody>
      </p:sp>
      <p:sp>
        <p:nvSpPr>
          <p:cNvPr id="5" name="Podtytuł 4"/>
          <p:cNvSpPr>
            <a:spLocks noGrp="1"/>
          </p:cNvSpPr>
          <p:nvPr>
            <p:ph idx="1"/>
          </p:nvPr>
        </p:nvSpPr>
        <p:spPr>
          <a:xfrm>
            <a:off x="1004454" y="1520688"/>
            <a:ext cx="9876905" cy="5004804"/>
          </a:xfrm>
        </p:spPr>
        <p:txBody>
          <a:bodyPr>
            <a:normAutofit lnSpcReduction="10000"/>
          </a:bodyPr>
          <a:lstStyle/>
          <a:p>
            <a:pPr algn="just">
              <a:buFontTx/>
              <a:buChar char="-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Operacja w Kosowie (KFOR), trwa od 1999 r. W pierwszym okresie celem było utrzymanie pokoju w Kosowie i umożliwienie powrotu uchodźcom. Obecnie działania sił NATO skupiają się na wspieraniu tworzenia struktur demokratycznych. </a:t>
            </a:r>
          </a:p>
          <a:p>
            <a:pPr algn="just">
              <a:buFontTx/>
              <a:buChar char="-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Operacja w Afganistanie; rozpoczęła się w 2001 r., a od 2003 r. toczyły się pod kierunkiem NATO. Jej celem to zapewnienie stabilizacji politycznej i bezpieczeństwa oraz niedopuszczenia do ponownej aktywacji grup terrorystycznych. </a:t>
            </a:r>
          </a:p>
          <a:p>
            <a:pPr algn="just">
              <a:buFontTx/>
              <a:buChar char="-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Operacja Active </a:t>
            </a:r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Endeavour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; toczy się od 2001 r. Działania sił NATO służą zapewnieniu bezpieczeństwa żeglugi i zapobieganiu aktom terroru na Morzu Śródziemnym. </a:t>
            </a:r>
          </a:p>
          <a:p>
            <a:pPr algn="just">
              <a:buFontTx/>
              <a:buChar char="-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Operacje antypirackie u wybrzeży Somalii; rozpoczęte w grudniu 2008 r. Celem jest zapewnienie bezpieczeństwa żeglugi i wyszkolenie służb ochrony wybrzeża państw regionu.  </a:t>
            </a:r>
          </a:p>
        </p:txBody>
      </p:sp>
    </p:spTree>
    <p:extLst>
      <p:ext uri="{BB962C8B-B14F-4D97-AF65-F5344CB8AC3E}">
        <p14:creationId xmlns:p14="http://schemas.microsoft.com/office/powerpoint/2010/main" val="1622612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4454" y="945571"/>
            <a:ext cx="9876904" cy="406151"/>
          </a:xfrm>
        </p:spPr>
        <p:txBody>
          <a:bodyPr>
            <a:noAutofit/>
          </a:bodyPr>
          <a:lstStyle/>
          <a:p>
            <a:pPr algn="ctr"/>
            <a:r>
              <a:rPr lang="pl-PL" sz="3600" b="1" dirty="0">
                <a:latin typeface="Arial Narrow" panose="020B0606020202030204" pitchFamily="34" charset="0"/>
                <a:cs typeface="Arial" panose="020B0604020202020204" pitchFamily="34" charset="0"/>
              </a:rPr>
              <a:t>Wybrane operacje NATO c.d. </a:t>
            </a:r>
            <a:endParaRPr lang="pl-PL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odtytuł 4"/>
          <p:cNvSpPr>
            <a:spLocks noGrp="1"/>
          </p:cNvSpPr>
          <p:nvPr>
            <p:ph idx="1"/>
          </p:nvPr>
        </p:nvSpPr>
        <p:spPr>
          <a:xfrm>
            <a:off x="1004454" y="1490870"/>
            <a:ext cx="9876905" cy="503462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- Misje ochrony przestrzeni powietrznej Litwy, Łotwy, Estonii; od 2004 r. Słowenii, 2009 r. Albanii; mają na cwelu nadzór przestrzeni powietrznej oraz zapewnienie wsparcia lotniczego w sytuacjach międzynarodowych. </a:t>
            </a:r>
          </a:p>
        </p:txBody>
      </p:sp>
    </p:spTree>
    <p:extLst>
      <p:ext uri="{BB962C8B-B14F-4D97-AF65-F5344CB8AC3E}">
        <p14:creationId xmlns:p14="http://schemas.microsoft.com/office/powerpoint/2010/main" val="1711992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4455" y="1005207"/>
            <a:ext cx="9876904" cy="366394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Strategie NATO</a:t>
            </a:r>
          </a:p>
        </p:txBody>
      </p:sp>
      <p:sp>
        <p:nvSpPr>
          <p:cNvPr id="5" name="Podtytuł 4"/>
          <p:cNvSpPr>
            <a:spLocks noGrp="1"/>
          </p:cNvSpPr>
          <p:nvPr>
            <p:ph idx="1"/>
          </p:nvPr>
        </p:nvSpPr>
        <p:spPr>
          <a:xfrm>
            <a:off x="1004454" y="1371602"/>
            <a:ext cx="9876905" cy="5153890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pl-PL" sz="8000" dirty="0">
                <a:latin typeface="Arial Narrow" panose="020B0606020202030204" pitchFamily="34" charset="0"/>
                <a:cs typeface="Arial" panose="020B0604020202020204" pitchFamily="34" charset="0"/>
              </a:rPr>
              <a:t>Strategia wojenna NATO oparta była głównie na amerykańskich koncepcjach strategicznych wynikających z oceny zagrożenia bezpieczeństwa międzynarodowego. Pierwszą z nich była strategia </a:t>
            </a:r>
            <a:r>
              <a:rPr lang="pl-PL" sz="8000" b="1" u="sng" dirty="0">
                <a:latin typeface="Arial Narrow" panose="020B0606020202030204" pitchFamily="34" charset="0"/>
                <a:cs typeface="Arial" panose="020B0604020202020204" pitchFamily="34" charset="0"/>
              </a:rPr>
              <a:t>zmasowanego odwetu </a:t>
            </a:r>
            <a:r>
              <a:rPr lang="pl-PL" sz="8000" dirty="0">
                <a:latin typeface="Arial Narrow" panose="020B0606020202030204" pitchFamily="34" charset="0"/>
                <a:cs typeface="Arial" panose="020B0604020202020204" pitchFamily="34" charset="0"/>
              </a:rPr>
              <a:t>przyjęta w USA w 1950 roku, a zaadaptowana przez sojusz NATO w 1957 roku. Zakładała ona wykonanie uderzeń jądrowych na państwa Układu Warszawskiego w odpowiedzi                          na poważniejszy atak militarny. Dopuszczała również wykonanie uprzedzającego ataku jądrowego                          w przypadku stwierdzenia zagrożenia bezpieczeństwa państw sojuszu. Szczególną rolę w wojnie miało odgrywać lotnictwo strategiczne oraz okręty podwodne uzbrojone w pociski balistyczne SLBM, przy czym te ostatnie z przyczyn technicznych uznawane były za broń wyłącznie odwetową. Dla zapewnienia skuteczności i szybkości działań rozbudowano system baz wojskowych rozmieszczonych wokół państw „bloku wschodniego”. Od 1953 roku na terenie Europy rozlokowano broń nuklearną w postaci rakiet średniego zasięgu i bomb jądrowych. Koalicyjny charakter strategii wojennej przejawiał się głównie                      w podziale zadań. Amerykańskie siły zbrojne miały wykonać strategiczne uderzenia jądrowe, operacje morskie miały być realizowane przez floty wojenne USA i państw europejskich, natomiast działania bojowe na terenie Europy miały być prowadzone głównie przez siły lądowe i lotnictwo taktyczne europejskich państw NATO. 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pl-PL" sz="98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027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4455" y="1005206"/>
            <a:ext cx="9876904" cy="406151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Strategie NATO c.d. </a:t>
            </a:r>
            <a:endParaRPr lang="pl-PL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odtytuł 4"/>
          <p:cNvSpPr>
            <a:spLocks noGrp="1"/>
          </p:cNvSpPr>
          <p:nvPr>
            <p:ph idx="1"/>
          </p:nvPr>
        </p:nvSpPr>
        <p:spPr>
          <a:xfrm>
            <a:off x="1004454" y="1500810"/>
            <a:ext cx="9876905" cy="502468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20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Przełamanie monopolu atomowego USA przez ZSRR oraz wprowadzenie na uzbrojenie Układu Warszawskiego międzykontynentalnych pocisków rakietowych skłoniło USA do zmiany strategii. W 1961 roku opracowano strategię </a:t>
            </a:r>
            <a:r>
              <a:rPr lang="pl-PL" sz="2000" b="1" u="sng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elastycznego reagowania</a:t>
            </a:r>
            <a:r>
              <a:rPr lang="pl-PL" sz="2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która została przyjęta przez NATO w 1967 roku. Zakładała ona możliwość prowadzenia działań wojennych zarówno z wykorzystaniem broni jądrowej,                  jak i bez niej. W przypadku ataku państw UW przewidywano prowadzenie działań o charakterze konwencjonalnym, a w sytuacji ich niepowodzenia wykorzystanie taktycznej broni jądrowej                                na ograniczoną skalę. Strategiczna broń jądrowa miała być użyta dopiero po jej zastosowaniu przez ZSRR. Główną rolę w ewentualnym uderzeniu odegrać miał amerykański potencjał jądrowy, którego wykorzystanie określały plany operacyjne SIOP (</a:t>
            </a:r>
            <a:r>
              <a:rPr lang="pl-PL" sz="20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 tooltip="Single Integrated Operational Pla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Single </a:t>
            </a:r>
            <a:r>
              <a:rPr lang="pl-PL" sz="2000" dirty="0" err="1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 tooltip="Single Integrated Operational Pla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Integrated</a:t>
            </a:r>
            <a:r>
              <a:rPr lang="pl-PL" sz="20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 tooltip="Single Integrated Operational Pla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pl-PL" sz="2000" dirty="0" err="1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 tooltip="Single Integrated Operational Pla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Operational</a:t>
            </a:r>
            <a:r>
              <a:rPr lang="pl-PL" sz="20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 tooltip="Single Integrated Operational Pla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Plan</a:t>
            </a:r>
            <a:r>
              <a:rPr lang="pl-PL" sz="20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 Przewidywały one różne warianty uderzeń o ograniczonym lub masowym charakterze w celu osiągnięcia założonych celów wojennych. </a:t>
            </a:r>
            <a:r>
              <a:rPr lang="pl-PL" sz="2000" dirty="0">
                <a:latin typeface="Arial Narrow" panose="020B0606020202030204" pitchFamily="34" charset="0"/>
              </a:rPr>
              <a:t>Zakończenie zimnej wojny przyniosło zmianę koncepcji strategicznej NATO.W 1991 została przyjęta tzw. nowa koncepcja strategiczna. Zakładała ona utrzymanie wystarczających                                       sił konwencjonalnych i nuklearnych zdolnych do odstraszania ewentualnych agresorów i prowadzenie działań zapobiegających ewentualnym konfliktom zbrojnym na świecie. </a:t>
            </a:r>
            <a:endParaRPr lang="pl-PL" sz="20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995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4455" y="1005206"/>
            <a:ext cx="9876904" cy="42290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Strategie NATO c.d..</a:t>
            </a:r>
            <a:endParaRPr lang="pl-PL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F43CED6-3EBE-4482-861A-0F838573D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7702"/>
            <a:ext cx="10515600" cy="5070297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pl-PL" sz="2000" dirty="0">
                <a:latin typeface="Arial Narrow" panose="020B0606020202030204" pitchFamily="34" charset="0"/>
              </a:rPr>
              <a:t>Skoncentrowano się też na zagwarantowaniu bezpieczeństwa państw sojuszu w warunkach różnorodnych                     i wielokierunkowych zagrożeń międzynarodowych (konflikty etniczne i terytorialne, rozprzestrzenianie broni masowego rażenia i technologii uzbrojenia, przerwanie dostaw surowców strategicznych, terroryzm sabotaż).       W 1999 koncepcja ta uległa aktualizacji w oparciu o doświadczenia misji NATO w byłej Jugosławii.                             </a:t>
            </a:r>
            <a:r>
              <a:rPr lang="pl-PL" sz="2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Nowa koncepcja strategiczna wprowadziła pojęcie „operacji spoza artykułu 5”, którymi są przede wszystkim </a:t>
            </a:r>
            <a:r>
              <a:rPr lang="pl-PL" sz="2000" b="1" u="sng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operacje reagowania kryzysowego</a:t>
            </a:r>
            <a:r>
              <a:rPr lang="pl-PL" sz="20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l-PL" sz="2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czyli działania przy użyciu sił zbrojnych skierowane                          na usuwanie przyczyn sytuacji kryzysowych lub kryzysów zagrażających regionalnemu lub światowemu bezpieczeństwu oraz powodujących naruszenie praw człowieka</a:t>
            </a:r>
            <a:r>
              <a:rPr lang="pl-PL" sz="2000" baseline="30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l-PL" sz="20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Podobnie jak w operacjach pokojowych,                   siły interweniujące powinny działać w sposób bezstronny – nie są bowiem stroną w konflikcie. W teorii problemu w ujęciu Sojuszu Północnoatlantyckiego przez pojęcie operacji reagowania kryzysowego rozumiane są </a:t>
            </a:r>
            <a:r>
              <a:rPr lang="pl-PL" sz="2000" i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sojusznicze, wielonarodowe i wielofunkcyjne działania militarne i niemilitarne wychodzące w swych celach militarnych poza artykuł 5 traktatu waszyngtońskiego</a:t>
            </a:r>
            <a:endParaRPr lang="pl-PL" sz="20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pl-PL" sz="2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739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4455" y="1005206"/>
            <a:ext cx="9876904" cy="350983"/>
          </a:xfrm>
        </p:spPr>
        <p:txBody>
          <a:bodyPr>
            <a:noAutofit/>
          </a:bodyPr>
          <a:lstStyle/>
          <a:p>
            <a:pPr algn="ctr"/>
            <a:r>
              <a:rPr lang="pl-PL" sz="2800" b="1" dirty="0">
                <a:latin typeface="Arial Narrow" panose="020B0606020202030204" pitchFamily="34" charset="0"/>
                <a:cs typeface="Arial" panose="020B0604020202020204" pitchFamily="34" charset="0"/>
              </a:rPr>
              <a:t>Sekretarze Generalni NATO</a:t>
            </a:r>
          </a:p>
        </p:txBody>
      </p:sp>
      <p:sp>
        <p:nvSpPr>
          <p:cNvPr id="5" name="Podtytuł 4"/>
          <p:cNvSpPr>
            <a:spLocks noGrp="1"/>
          </p:cNvSpPr>
          <p:nvPr>
            <p:ph idx="1"/>
          </p:nvPr>
        </p:nvSpPr>
        <p:spPr>
          <a:xfrm>
            <a:off x="1004454" y="1428108"/>
            <a:ext cx="9876905" cy="5097383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- Hastings Lionel </a:t>
            </a:r>
            <a:r>
              <a:rPr lang="pl-PL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Ismay</a:t>
            </a: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 – Wielka Brytania 1952 – 1957.</a:t>
            </a:r>
          </a:p>
          <a:p>
            <a:pPr marL="0" indent="0" algn="l">
              <a:buNone/>
            </a:pP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 - Paul Henry </a:t>
            </a:r>
            <a:r>
              <a:rPr lang="pl-PL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Spaak</a:t>
            </a: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 – Belgia 1957 – 1961. </a:t>
            </a:r>
          </a:p>
          <a:p>
            <a:pPr algn="l">
              <a:buFontTx/>
              <a:buChar char="-"/>
            </a:pPr>
            <a:r>
              <a:rPr lang="pl-PL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Dirk</a:t>
            </a: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pl-PL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Stikker</a:t>
            </a: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 – Holandia 1961 – 1964.</a:t>
            </a:r>
          </a:p>
          <a:p>
            <a:pPr algn="l">
              <a:buFontTx/>
              <a:buChar char="-"/>
            </a:pPr>
            <a:r>
              <a:rPr lang="pl-PL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Manlio</a:t>
            </a: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pl-PL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Brosio</a:t>
            </a: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 – Włochy 1964 – 1971. </a:t>
            </a:r>
          </a:p>
          <a:p>
            <a:pPr algn="l">
              <a:buFontTx/>
              <a:buChar char="-"/>
            </a:pP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Joseph </a:t>
            </a:r>
            <a:r>
              <a:rPr lang="pl-PL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Luns</a:t>
            </a: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 – Holandia 1971 – 1984.</a:t>
            </a:r>
          </a:p>
          <a:p>
            <a:pPr algn="l">
              <a:buFontTx/>
              <a:buChar char="-"/>
            </a:pP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Peter </a:t>
            </a:r>
            <a:r>
              <a:rPr lang="pl-PL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Carington</a:t>
            </a: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 – Wielka Brytania 1984 – 1988.</a:t>
            </a:r>
          </a:p>
          <a:p>
            <a:pPr>
              <a:buFontTx/>
              <a:buChar char="-"/>
            </a:pP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Manfred </a:t>
            </a:r>
            <a:r>
              <a:rPr lang="pl-PL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W</a:t>
            </a:r>
            <a:r>
              <a:rPr lang="pl-PL" dirty="0" err="1"/>
              <a:t>ö</a:t>
            </a:r>
            <a:r>
              <a:rPr lang="pl-PL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rner</a:t>
            </a: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 – Niemcy 1988 – 1994.</a:t>
            </a:r>
          </a:p>
          <a:p>
            <a:pPr>
              <a:buFontTx/>
              <a:buChar char="-"/>
            </a:pP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Sergio </a:t>
            </a:r>
            <a:r>
              <a:rPr lang="pl-PL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Balanzino</a:t>
            </a: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 – Włochy  VIII 1994 – X 1994. </a:t>
            </a:r>
          </a:p>
          <a:p>
            <a:pPr>
              <a:buFontTx/>
              <a:buChar char="-"/>
            </a:pPr>
            <a:r>
              <a:rPr lang="pl-PL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Villy</a:t>
            </a: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pl-PL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Claes</a:t>
            </a: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 – Belgia 1994 – 1995. </a:t>
            </a:r>
          </a:p>
          <a:p>
            <a:pPr>
              <a:buFontTx/>
              <a:buChar char="-"/>
            </a:pP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Sergio </a:t>
            </a:r>
            <a:r>
              <a:rPr lang="pl-PL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Balanzino</a:t>
            </a: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 – Włochy X 1995 – XII 1995. </a:t>
            </a:r>
          </a:p>
          <a:p>
            <a:pPr>
              <a:buFontTx/>
              <a:buChar char="-"/>
            </a:pP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Javier Solana – Hiszpania 1995 – 1999. </a:t>
            </a:r>
          </a:p>
        </p:txBody>
      </p:sp>
    </p:spTree>
    <p:extLst>
      <p:ext uri="{BB962C8B-B14F-4D97-AF65-F5344CB8AC3E}">
        <p14:creationId xmlns:p14="http://schemas.microsoft.com/office/powerpoint/2010/main" val="2467854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4455" y="1005206"/>
            <a:ext cx="9876904" cy="396211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Sekretarze Generalni NATO c.d. </a:t>
            </a:r>
            <a:endParaRPr lang="pl-PL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odtytuł 4"/>
          <p:cNvSpPr>
            <a:spLocks noGrp="1"/>
          </p:cNvSpPr>
          <p:nvPr>
            <p:ph idx="1"/>
          </p:nvPr>
        </p:nvSpPr>
        <p:spPr>
          <a:xfrm>
            <a:off x="1004454" y="1530627"/>
            <a:ext cx="9876905" cy="4994865"/>
          </a:xfrm>
        </p:spPr>
        <p:txBody>
          <a:bodyPr>
            <a:normAutofit/>
          </a:bodyPr>
          <a:lstStyle/>
          <a:p>
            <a:pPr algn="l">
              <a:buFontTx/>
              <a:buChar char="-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George Robertson – Wielka Brytania 1995 – 1999. </a:t>
            </a:r>
          </a:p>
          <a:p>
            <a:pPr algn="l">
              <a:buFontTx/>
              <a:buChar char="-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Jaap de Hoop Scheffer – Holandia 2004 – 2009.  </a:t>
            </a:r>
          </a:p>
          <a:p>
            <a:pPr algn="l">
              <a:buFontTx/>
              <a:buChar char="-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Anders </a:t>
            </a:r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Fogh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Rassmusen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– Dania 2009 – 2014.</a:t>
            </a:r>
          </a:p>
          <a:p>
            <a:pPr algn="l">
              <a:buFontTx/>
              <a:buChar char="-"/>
            </a:pPr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Jens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Stoltengerg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– Norwegia 2014 – 2024.</a:t>
            </a:r>
          </a:p>
          <a:p>
            <a:pPr algn="l">
              <a:buFontTx/>
              <a:buChar char="-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Mark </a:t>
            </a:r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Rutte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– Holandia od 1X 20024 r. </a:t>
            </a:r>
          </a:p>
        </p:txBody>
      </p:sp>
    </p:spTree>
    <p:extLst>
      <p:ext uri="{BB962C8B-B14F-4D97-AF65-F5344CB8AC3E}">
        <p14:creationId xmlns:p14="http://schemas.microsoft.com/office/powerpoint/2010/main" val="1845238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4455" y="1005207"/>
            <a:ext cx="9107733" cy="883228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>
                <a:latin typeface="Arial Narrow" panose="020B0606020202030204" pitchFamily="34" charset="0"/>
              </a:rPr>
              <a:t>Traktat Północnoatlantycki został podpisany przez prezydenta USA Harry’ego S. Trumana w Waszyngtonie 4 kwietnia 1949 r. i ratyfikowany przez Stany Zjednoczone w sierpniu 1949 r.</a:t>
            </a:r>
            <a:endParaRPr lang="pl-PL" sz="24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ymbol zastępczy zawartości 2">
            <a:extLst>
              <a:ext uri="{FF2B5EF4-FFF2-40B4-BE49-F238E27FC236}">
                <a16:creationId xmlns:a16="http://schemas.microsoft.com/office/drawing/2014/main" id="{12462EE3-29ED-464A-819D-F7DA0DAF6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84612" y="2119746"/>
            <a:ext cx="6135503" cy="440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69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74DB85C5-B4AB-4D33-A229-A833E700C8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133820"/>
          </a:xfrm>
        </p:spPr>
        <p:txBody>
          <a:bodyPr>
            <a:noAutofit/>
          </a:bodyPr>
          <a:lstStyle/>
          <a:p>
            <a:r>
              <a:rPr lang="pl-PL" sz="4000" dirty="0">
                <a:latin typeface="Arial Narrow" panose="020B0606020202030204" pitchFamily="34" charset="0"/>
              </a:rPr>
              <a:t>Organizacja Paktu Północnoatlantyckiego (NATO)</a:t>
            </a:r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1524000" y="2544417"/>
            <a:ext cx="9144000" cy="3836505"/>
          </a:xfrm>
        </p:spPr>
        <p:txBody>
          <a:bodyPr/>
          <a:lstStyle/>
          <a:p>
            <a:pPr algn="r"/>
            <a:r>
              <a:rPr lang="pl-PL" dirty="0">
                <a:latin typeface="Arial Narrow" panose="020B0606020202030204" pitchFamily="34" charset="0"/>
              </a:rPr>
              <a:t>Opracowanie</a:t>
            </a:r>
          </a:p>
          <a:p>
            <a:pPr algn="r"/>
            <a:r>
              <a:rPr lang="pl-PL" dirty="0">
                <a:latin typeface="Arial Narrow" panose="020B0606020202030204" pitchFamily="34" charset="0"/>
              </a:rPr>
              <a:t>dr Renata Zawistowska-nauczyciel doradca metodyczny ds. historii i </a:t>
            </a:r>
            <a:r>
              <a:rPr lang="pl-PL" dirty="0" err="1">
                <a:latin typeface="Arial Narrow" panose="020B0606020202030204" pitchFamily="34" charset="0"/>
              </a:rPr>
              <a:t>wos</a:t>
            </a:r>
            <a:br>
              <a:rPr lang="pl-PL" dirty="0">
                <a:latin typeface="Arial Narrow" panose="020B0606020202030204" pitchFamily="34" charset="0"/>
              </a:rPr>
            </a:br>
            <a:r>
              <a:rPr lang="pl-PL" dirty="0">
                <a:latin typeface="Arial Narrow" panose="020B0606020202030204" pitchFamily="34" charset="0"/>
              </a:rPr>
              <a:t>Małopolskie Centrum Doskonalenia Nauczycieli Ośrodek w Krakowie</a:t>
            </a:r>
            <a:br>
              <a:rPr lang="pl-PL" dirty="0">
                <a:latin typeface="Arial Narrow" panose="020B0606020202030204" pitchFamily="34" charset="0"/>
              </a:rPr>
            </a:br>
            <a:r>
              <a:rPr lang="pl-PL" dirty="0">
                <a:latin typeface="Arial Narrow" panose="020B0606020202030204" pitchFamily="34" charset="0"/>
              </a:rPr>
              <a:t>31-131 Kraków, ul. Garbarska 1 </a:t>
            </a:r>
            <a:br>
              <a:rPr lang="pl-PL" dirty="0">
                <a:latin typeface="Arial Narrow" panose="020B0606020202030204" pitchFamily="34" charset="0"/>
              </a:rPr>
            </a:br>
            <a:r>
              <a:rPr lang="pl-PL" dirty="0">
                <a:latin typeface="Arial Narrow" panose="020B0606020202030204" pitchFamily="34" charset="0"/>
              </a:rPr>
              <a:t>Tel.(+48)124229606</a:t>
            </a:r>
            <a:br>
              <a:rPr lang="pl-PL" dirty="0">
                <a:latin typeface="Arial Narrow" panose="020B0606020202030204" pitchFamily="34" charset="0"/>
              </a:rPr>
            </a:br>
            <a:r>
              <a:rPr lang="pl-PL" dirty="0">
                <a:latin typeface="Arial Narrow" panose="020B0606020202030204" pitchFamily="34" charset="0"/>
              </a:rPr>
              <a:t>Tel. kom. 664346844</a:t>
            </a:r>
            <a:br>
              <a:rPr lang="pl-PL" dirty="0">
                <a:latin typeface="Arial Narrow" panose="020B0606020202030204" pitchFamily="34" charset="0"/>
              </a:rPr>
            </a:br>
            <a:r>
              <a:rPr lang="pl-PL" dirty="0">
                <a:latin typeface="Arial Narrow" panose="020B0606020202030204" pitchFamily="34" charset="0"/>
              </a:rPr>
              <a:t>r.zawistowska@mcdn.edu.pl </a:t>
            </a:r>
            <a:br>
              <a:rPr lang="pl-PL" dirty="0">
                <a:latin typeface="Arial Narrow" panose="020B0606020202030204" pitchFamily="34" charset="0"/>
              </a:rPr>
            </a:br>
            <a:r>
              <a:rPr lang="pl-PL" dirty="0">
                <a:latin typeface="Arial Narrow" panose="020B0606020202030204" pitchFamily="34" charset="0"/>
              </a:rPr>
              <a:t>www.mcdn.edu.pl</a:t>
            </a:r>
          </a:p>
          <a:p>
            <a:pPr algn="r"/>
            <a:r>
              <a:rPr lang="pl-PL" dirty="0">
                <a:latin typeface="Arial Narrow" panose="020B0606020202030204" pitchFamily="34" charset="0"/>
              </a:rPr>
              <a:t> </a:t>
            </a:r>
          </a:p>
          <a:p>
            <a:endParaRPr lang="pl-PL" dirty="0">
              <a:latin typeface="Arial Narrow" panose="020B0606020202030204" pitchFamily="34" charset="0"/>
            </a:endParaRPr>
          </a:p>
          <a:p>
            <a:endParaRPr lang="pl-PL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337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4455" y="1005206"/>
            <a:ext cx="9769562" cy="893167"/>
          </a:xfrm>
        </p:spPr>
        <p:txBody>
          <a:bodyPr>
            <a:noAutofit/>
          </a:bodyPr>
          <a:lstStyle/>
          <a:p>
            <a:pPr algn="ctr"/>
            <a:r>
              <a:rPr lang="pl-PL" sz="2000" b="1" dirty="0">
                <a:latin typeface="Arial Narrow" panose="020B0606020202030204" pitchFamily="34" charset="0"/>
              </a:rPr>
              <a:t>Głównodowodzący sił NATO w Europie, amerykański generał Alfred </a:t>
            </a:r>
            <a:r>
              <a:rPr lang="pl-PL" sz="2000" b="1" dirty="0" err="1">
                <a:latin typeface="Arial Narrow" panose="020B0606020202030204" pitchFamily="34" charset="0"/>
              </a:rPr>
              <a:t>Gruenther</a:t>
            </a:r>
            <a:r>
              <a:rPr lang="pl-PL" sz="2000" b="1" dirty="0">
                <a:latin typeface="Arial Narrow" panose="020B0606020202030204" pitchFamily="34" charset="0"/>
              </a:rPr>
              <a:t>                                        (z prawej) i niemiecki reprezentant w NATO gen. Hans </a:t>
            </a:r>
            <a:r>
              <a:rPr lang="pl-PL" sz="2000" b="1" dirty="0" err="1">
                <a:latin typeface="Arial Narrow" panose="020B0606020202030204" pitchFamily="34" charset="0"/>
              </a:rPr>
              <a:t>Speidel</a:t>
            </a:r>
            <a:r>
              <a:rPr lang="pl-PL" sz="2000" b="1" dirty="0">
                <a:latin typeface="Arial Narrow" panose="020B0606020202030204" pitchFamily="34" charset="0"/>
              </a:rPr>
              <a:t> w czasie uroczystości podpisania traktatu akcesyjnego w Paryżu</a:t>
            </a:r>
            <a:endParaRPr lang="pl-PL" sz="20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ymbol zastępczy zawartości 2">
            <a:extLst>
              <a:ext uri="{FF2B5EF4-FFF2-40B4-BE49-F238E27FC236}">
                <a16:creationId xmlns:a16="http://schemas.microsoft.com/office/drawing/2014/main" id="{7877A26D-CE4D-46D0-BB33-4190AF391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63763" y="2007705"/>
            <a:ext cx="9358086" cy="432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7402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4455" y="1005206"/>
            <a:ext cx="9362058" cy="952803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latin typeface="Arial Narrow" panose="020B0606020202030204" pitchFamily="34" charset="0"/>
              </a:rPr>
              <a:t>12 marca 1999 r. ministrowie spraw zagranicznych Czech, Węgier i Polski złożyli na ręce sekretarza stanu USA dokumenty akcesyjne do NATO. </a:t>
            </a:r>
            <a:endParaRPr lang="pl-PL" sz="24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ymbol zastępczy zawartości 2">
            <a:extLst>
              <a:ext uri="{FF2B5EF4-FFF2-40B4-BE49-F238E27FC236}">
                <a16:creationId xmlns:a16="http://schemas.microsoft.com/office/drawing/2014/main" id="{2E7C5EB1-CDD3-4038-8B13-02C16ABADF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03929" y="1958010"/>
            <a:ext cx="6823226" cy="456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2358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4456" y="1005207"/>
            <a:ext cx="8964492" cy="565176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Wojska USA podczas ćwiczeń REFORGER, RFN 1982 r.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D53F6FEC-5F0D-4069-85D8-55398F71E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40424" y="1769165"/>
            <a:ext cx="5809129" cy="457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5586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4456" y="874644"/>
            <a:ext cx="9123518" cy="705678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Brytyjski żołnierz „podglądany” podczas ćwiczeń, RFN 1980 r.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689FD6F-57E8-4155-8F05-360C59C259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76670" y="1709530"/>
            <a:ext cx="7058965" cy="446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203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4456" y="854765"/>
            <a:ext cx="9252727" cy="894522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Żołnierze USA podczas ćwiczeń alarmowego wzmocnienia sił NATO                        w Europie, RFN 1990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37762209-74A0-442D-81B9-A75C8BBF35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76401" y="1825624"/>
            <a:ext cx="7613242" cy="479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298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4456" y="884583"/>
            <a:ext cx="9381935" cy="685800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Zachodnioniemieckie miasteczko podczas ćwiczeń sił NATO, 1983 r.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7C01F28-5CCA-41CB-B516-2B47FAD26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40231" y="1664454"/>
            <a:ext cx="4096870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2011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4456" y="1005207"/>
            <a:ext cx="9242787" cy="674506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Polskie Siły Zbrojne podczas rozpoczęcia ćwiczeń NATO, 2023 r.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44923F1D-2FD0-4762-8D06-56EAD02D6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34989" y="1825625"/>
            <a:ext cx="7516168" cy="458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485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3604" y="965450"/>
            <a:ext cx="9143396" cy="744080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Żołnierz francuski, ćwiczenia NATO w Polsce, 2024 r.</a:t>
            </a:r>
            <a:endParaRPr lang="pl-PL" sz="2400" b="1" dirty="0">
              <a:latin typeface="Arial Narrow" panose="020B0606020202030204" pitchFamily="34" charset="0"/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472EE37-FA4D-4B65-9A74-B4170AB5C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32496" y="1825625"/>
            <a:ext cx="652700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34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4455" y="1005207"/>
            <a:ext cx="9876904" cy="604932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>
                <a:latin typeface="Arial Narrow" panose="020B0606020202030204" pitchFamily="34" charset="0"/>
                <a:cs typeface="Arial" panose="020B0604020202020204" pitchFamily="34" charset="0"/>
              </a:rPr>
              <a:t>Geneza NATO </a:t>
            </a:r>
          </a:p>
        </p:txBody>
      </p:sp>
      <p:sp>
        <p:nvSpPr>
          <p:cNvPr id="5" name="Podtytuł 4"/>
          <p:cNvSpPr>
            <a:spLocks noGrp="1"/>
          </p:cNvSpPr>
          <p:nvPr>
            <p:ph idx="1"/>
          </p:nvPr>
        </p:nvSpPr>
        <p:spPr>
          <a:xfrm>
            <a:off x="1004454" y="1679714"/>
            <a:ext cx="9876905" cy="4845778"/>
          </a:xfrm>
        </p:spPr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Organizacja jest sojuszem o charakterze </a:t>
            </a:r>
            <a:r>
              <a:rPr lang="pl-PL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polityczno</a:t>
            </a: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 – wojskowym, którego zadaniem była ochrona 12 państw założycielskich przed agresją Związku Radzieckiego                          i podległych mu państw satelickich. </a:t>
            </a:r>
          </a:p>
          <a:p>
            <a:pPr algn="just">
              <a:buFontTx/>
              <a:buChar char="-"/>
            </a:pP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Pierwszym krokiem prowadzącym do utworzenia NATO było podpisanie w 1948 r. przez Francję, Wielką Brytanię, Belgię Holandię i Luksemburg Unii Zachodnioeuropejskiej. </a:t>
            </a:r>
          </a:p>
          <a:p>
            <a:pPr algn="just">
              <a:buFontTx/>
              <a:buChar char="-"/>
            </a:pP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Po uzgodnieniach ze Stanami Zjednoczonymi Ameryki Północnej i Kanada –                        </a:t>
            </a:r>
            <a:r>
              <a:rPr lang="pl-PL" sz="2400" b="1" u="sng" dirty="0">
                <a:latin typeface="Arial Narrow" panose="020B0606020202030204" pitchFamily="34" charset="0"/>
                <a:cs typeface="Arial" panose="020B0604020202020204" pitchFamily="34" charset="0"/>
              </a:rPr>
              <a:t>4 kwietnia 1949 r. w Waszyngtonie podpisano Traktat Północnoatlantycki, </a:t>
            </a: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który wszedł w życie 24 sierpnia 1949 r. i stał się podstawą utworzenia NATO. </a:t>
            </a:r>
          </a:p>
          <a:p>
            <a:pPr algn="just">
              <a:buFontTx/>
              <a:buChar char="-"/>
            </a:pP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Wśród przyczyn powołania NATO oprócz konieczności zatrzymania radzieckiej ekspansji wyróżniamy także: chęć integracji politycznej w celu uzupełnienia rozwijającej się integracji gospodarczej orz ochrona Europy przed ponownym procesem militaryzacji, głownie Niemiec. </a:t>
            </a:r>
          </a:p>
        </p:txBody>
      </p:sp>
    </p:spTree>
    <p:extLst>
      <p:ext uri="{BB962C8B-B14F-4D97-AF65-F5344CB8AC3E}">
        <p14:creationId xmlns:p14="http://schemas.microsoft.com/office/powerpoint/2010/main" val="163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4455" y="1005207"/>
            <a:ext cx="9876904" cy="594994"/>
          </a:xfrm>
        </p:spPr>
        <p:txBody>
          <a:bodyPr>
            <a:normAutofit/>
          </a:bodyPr>
          <a:lstStyle/>
          <a:p>
            <a:r>
              <a:rPr lang="pl-PL" sz="3200" b="1" dirty="0">
                <a:latin typeface="Arial Narrow" panose="020B0606020202030204" pitchFamily="34" charset="0"/>
                <a:cs typeface="Arial" panose="020B0604020202020204" pitchFamily="34" charset="0"/>
              </a:rPr>
              <a:t>Geneza NATO c.d. </a:t>
            </a:r>
          </a:p>
        </p:txBody>
      </p:sp>
      <p:sp>
        <p:nvSpPr>
          <p:cNvPr id="5" name="Podtytuł 4"/>
          <p:cNvSpPr>
            <a:spLocks noGrp="1"/>
          </p:cNvSpPr>
          <p:nvPr>
            <p:ph idx="1"/>
          </p:nvPr>
        </p:nvSpPr>
        <p:spPr>
          <a:xfrm>
            <a:off x="1004454" y="1600202"/>
            <a:ext cx="9876905" cy="4925290"/>
          </a:xfrm>
        </p:spPr>
        <p:txBody>
          <a:bodyPr>
            <a:normAutofit/>
          </a:bodyPr>
          <a:lstStyle/>
          <a:p>
            <a:pPr algn="l">
              <a:buFontTx/>
              <a:buChar char="-"/>
            </a:pP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Najważniejszym zapisem Traktatu jest art. 5, w którym została ustalona </a:t>
            </a:r>
            <a:r>
              <a:rPr lang="pl-PL" sz="2400" b="1" u="sng" dirty="0">
                <a:latin typeface="Arial Narrow" panose="020B0606020202030204" pitchFamily="34" charset="0"/>
                <a:cs typeface="Arial" panose="020B0604020202020204" pitchFamily="34" charset="0"/>
              </a:rPr>
              <a:t>zasada wzajemnej obrony.</a:t>
            </a:r>
          </a:p>
          <a:p>
            <a:pPr marL="0" indent="0" algn="just">
              <a:buNone/>
            </a:pPr>
            <a:r>
              <a:rPr lang="pl-PL" sz="2400" i="1" dirty="0">
                <a:latin typeface="Arial Narrow" panose="020B0606020202030204" pitchFamily="34" charset="0"/>
                <a:cs typeface="Arial" panose="020B0604020202020204" pitchFamily="34" charset="0"/>
              </a:rPr>
              <a:t>Strony zgadzają się, że zbrojna napaść na jedną lub więcej z nich w Europie lub                                    w Ameryce Północnej będzie uznana za napaść przeciwko nim wszystkim i dlatego zgadzają się, że jeżeli taka zbrojna napaść nastąpi, to każda z nich w ramach wykonywania prawa do indywidualnej lub zbiorowej samoobrony, uznanego na mocy artykułu 51 Karty Narodów Zjednoczonych, udzieli pomocy Stronie lub Stronom napadniętym, podejmując niezwłocznie samodzielnie jak i w porozumieniu z innymi Stronami, działania jakie uzna za konieczne, łącznie z użyciem siły zbrojnej, w celu przywrócenia i utrzymania bezpieczeństwa obszaru północnoatlantyckiego. </a:t>
            </a:r>
          </a:p>
          <a:p>
            <a:pPr algn="l">
              <a:buFontTx/>
              <a:buChar char="-"/>
            </a:pP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W uzupełniającym go art. 6. zdefiniowano, że za zbrojną napaść będzie uznany atak:</a:t>
            </a:r>
          </a:p>
          <a:p>
            <a:pPr marL="0" indent="0" algn="l">
              <a:buNone/>
            </a:pP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* Na terytorium którejkolwiek ze stron w Europie lub Ameryce Północnej, na algierskie departamenty Francji, na terytorium Turcji lub na wyspy znajdujące się pod jurysdykcją </a:t>
            </a:r>
          </a:p>
        </p:txBody>
      </p:sp>
    </p:spTree>
    <p:extLst>
      <p:ext uri="{BB962C8B-B14F-4D97-AF65-F5344CB8AC3E}">
        <p14:creationId xmlns:p14="http://schemas.microsoft.com/office/powerpoint/2010/main" val="4219054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4455" y="1005207"/>
            <a:ext cx="9876904" cy="475723"/>
          </a:xfrm>
        </p:spPr>
        <p:txBody>
          <a:bodyPr>
            <a:normAutofit fontScale="90000"/>
          </a:bodyPr>
          <a:lstStyle/>
          <a:p>
            <a:r>
              <a:rPr lang="pl-PL" sz="3200" b="1" dirty="0">
                <a:latin typeface="Arial Narrow" panose="020B0606020202030204" pitchFamily="34" charset="0"/>
                <a:cs typeface="Arial" panose="020B0604020202020204" pitchFamily="34" charset="0"/>
              </a:rPr>
              <a:t>Geneza NATO c.d..</a:t>
            </a:r>
            <a:endParaRPr lang="pl-PL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odtytuł 4"/>
          <p:cNvSpPr>
            <a:spLocks noGrp="1"/>
          </p:cNvSpPr>
          <p:nvPr>
            <p:ph idx="1"/>
          </p:nvPr>
        </p:nvSpPr>
        <p:spPr>
          <a:xfrm>
            <a:off x="1004454" y="1600200"/>
            <a:ext cx="9876905" cy="492529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jednej ze stron na obszarze północnoatlantycki na północ od zwrotnika Raka, a także na siły zbrojne, okręty lub statki powietrzne jednej ze stron znajdujące się w Europie, na Morzu Śródziemnym lub na obszarze północnoatlantyckim na północ od zwrotnika Raka. </a:t>
            </a:r>
          </a:p>
          <a:p>
            <a:pPr algn="just">
              <a:buFontTx/>
              <a:buChar char="-"/>
            </a:pP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Zgodnie z założeniami Traktatu Północnoatlantyckiego obowiązkiem jego sygnatariuszy stało się rozwiązywanie sporów drogą pokojową i rozwijanie przyjaznych stosunków. </a:t>
            </a:r>
          </a:p>
          <a:p>
            <a:pPr algn="just">
              <a:buFontTx/>
              <a:buChar char="-"/>
            </a:pP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Na postanowienia art. 5 pierwszy raz w historii NATO powołano się już po zakończeniu zimnej wojny – w dzień po zamachach terrorystycznych z 11 września 2001 r. nad Nowym Jorkiem i Waszyngtonem siły NATO rozpoczęły patrolowanie przestrzeni powietrznej USA. </a:t>
            </a:r>
          </a:p>
        </p:txBody>
      </p:sp>
    </p:spTree>
    <p:extLst>
      <p:ext uri="{BB962C8B-B14F-4D97-AF65-F5344CB8AC3E}">
        <p14:creationId xmlns:p14="http://schemas.microsoft.com/office/powerpoint/2010/main" val="766411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4455" y="1005206"/>
            <a:ext cx="9876904" cy="555237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latin typeface="Arial Narrow" panose="020B0606020202030204" pitchFamily="34" charset="0"/>
                <a:cs typeface="Arial" panose="020B0604020202020204" pitchFamily="34" charset="0"/>
              </a:rPr>
              <a:t>Relacje NATO z państwami nieczłonkowskimi </a:t>
            </a:r>
          </a:p>
        </p:txBody>
      </p:sp>
      <p:sp>
        <p:nvSpPr>
          <p:cNvPr id="5" name="Podtytuł 4"/>
          <p:cNvSpPr>
            <a:spLocks noGrp="1"/>
          </p:cNvSpPr>
          <p:nvPr>
            <p:ph idx="1"/>
          </p:nvPr>
        </p:nvSpPr>
        <p:spPr>
          <a:xfrm>
            <a:off x="1004454" y="1560444"/>
            <a:ext cx="9876905" cy="4965048"/>
          </a:xfrm>
        </p:spPr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20 grudnia 1991 r. rozpoczęła działalność </a:t>
            </a:r>
            <a:r>
              <a:rPr lang="pl-PL" sz="2400" b="1" dirty="0">
                <a:latin typeface="Arial Narrow" panose="020B0606020202030204" pitchFamily="34" charset="0"/>
                <a:cs typeface="Arial" panose="020B0604020202020204" pitchFamily="34" charset="0"/>
              </a:rPr>
              <a:t>Północnoatlantycka Rada Współpracy, </a:t>
            </a: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która stanowiła forum konsultacji przedstawicieli NATO i państw Europy Środkowo – Wschodniej, należących wcześniej do Układu Warszawskiego. </a:t>
            </a:r>
          </a:p>
          <a:p>
            <a:pPr algn="just">
              <a:buFontTx/>
              <a:buChar char="-"/>
            </a:pP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Do grupy tych państw przywódcy NATO skierowali w 1994 r. </a:t>
            </a:r>
            <a:r>
              <a:rPr lang="pl-PL" sz="2400" b="1" u="sng" dirty="0">
                <a:latin typeface="Arial Narrow" panose="020B0606020202030204" pitchFamily="34" charset="0"/>
                <a:cs typeface="Arial" panose="020B0604020202020204" pitchFamily="34" charset="0"/>
              </a:rPr>
              <a:t>program Partnerstwo dla pokoju</a:t>
            </a: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, którego celem było m.in. sprawdzenie zdolności przyszłych członków               do realizacji zobowiązań wynikających z traktatu waszyngtońskiego.  </a:t>
            </a:r>
          </a:p>
          <a:p>
            <a:pPr algn="just">
              <a:buFontTx/>
              <a:buChar char="-"/>
            </a:pP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27 maja 1997 r. podpisano </a:t>
            </a:r>
            <a:r>
              <a:rPr lang="pl-PL" sz="2400" i="1" dirty="0">
                <a:latin typeface="Arial Narrow" panose="020B0606020202030204" pitchFamily="34" charset="0"/>
                <a:cs typeface="Arial" panose="020B0604020202020204" pitchFamily="34" charset="0"/>
              </a:rPr>
              <a:t>Akt stanowiący o wzajemnych stosunkach, współpracy                   i bezpieczeństwie między NATO a Federacją Rosyjską, </a:t>
            </a: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w którym znalazła się zapowiedź współpracy. W 2002 r. na mocy deklaracji </a:t>
            </a:r>
            <a:r>
              <a:rPr lang="pl-PL" sz="2400" i="1" dirty="0">
                <a:latin typeface="Arial Narrow" panose="020B0606020202030204" pitchFamily="34" charset="0"/>
                <a:cs typeface="Arial" panose="020B0604020202020204" pitchFamily="34" charset="0"/>
              </a:rPr>
              <a:t>Stosunki NATO – Rosja; nowa jakość, </a:t>
            </a: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została utworzona Rada NATO – Rosja, służąca budowaniu partnerskich relacji między stronami. </a:t>
            </a:r>
          </a:p>
        </p:txBody>
      </p:sp>
    </p:spTree>
    <p:extLst>
      <p:ext uri="{BB962C8B-B14F-4D97-AF65-F5344CB8AC3E}">
        <p14:creationId xmlns:p14="http://schemas.microsoft.com/office/powerpoint/2010/main" val="3617769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4455" y="1005206"/>
            <a:ext cx="9876904" cy="396211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>
                <a:latin typeface="Arial Narrow" panose="020B0606020202030204" pitchFamily="34" charset="0"/>
                <a:cs typeface="Arial" panose="020B0604020202020204" pitchFamily="34" charset="0"/>
              </a:rPr>
              <a:t>Członkowie NATO</a:t>
            </a:r>
          </a:p>
        </p:txBody>
      </p:sp>
      <p:sp>
        <p:nvSpPr>
          <p:cNvPr id="5" name="Podtytuł 4"/>
          <p:cNvSpPr>
            <a:spLocks noGrp="1"/>
          </p:cNvSpPr>
          <p:nvPr>
            <p:ph idx="1"/>
          </p:nvPr>
        </p:nvSpPr>
        <p:spPr>
          <a:xfrm>
            <a:off x="1004454" y="1550504"/>
            <a:ext cx="9876905" cy="4974987"/>
          </a:xfrm>
        </p:spPr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W gronie członków założycieli były: Belgia, Dania, Francja, Holandia, Islandia, Kanada, Luksemburg, Norwegia, Portugalia, USA, Wielka Brytania, Włochy, w 1952 r. dołączyła Grecja i Turcja, a w 1955 r. RFN, w 1982 r. Hiszpania, w 1999 r. Polska, Czechy i Węgry. W 2004 r. doszło do największego w historii NATO rozszerzenia:                     o Bułgarię, Litwę, Łotwę, Estonię, Rumunię Słowację i Słowenię. Z kolei w 2009 r. członkami NATO zostały: Albania i Chorwacja. </a:t>
            </a:r>
          </a:p>
          <a:p>
            <a:pPr algn="just">
              <a:buFontTx/>
              <a:buChar char="-"/>
            </a:pP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Obrady Rady Północnoatlantyckiej na szczeblu szefów państw i rządów przybierają czasem postać szczytów NATO. Dotyczą one kluczowych spraw dla funkcjonowania    i przyszłości Paktu – zmian w jego strukturach, wprowadzenia nowej koncepcji strategicznej, rozszerzenia o kolejne państwa, czy współpracy z krajami spoza organizacji. </a:t>
            </a:r>
          </a:p>
          <a:p>
            <a:pPr algn="just">
              <a:buFontTx/>
              <a:buChar char="-"/>
            </a:pP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Kwatera główna NATO mieści się w Brukseli. Pierwsza siedziba Paktu znajdowała się w Paryżu, skąd została przeniesiona do Belgii po opuszczeniu przez Francję, militarnych struktur NATO. </a:t>
            </a:r>
          </a:p>
        </p:txBody>
      </p:sp>
    </p:spTree>
    <p:extLst>
      <p:ext uri="{BB962C8B-B14F-4D97-AF65-F5344CB8AC3E}">
        <p14:creationId xmlns:p14="http://schemas.microsoft.com/office/powerpoint/2010/main" val="798607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4455" y="1005206"/>
            <a:ext cx="9876904" cy="465785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>
                <a:latin typeface="Arial Narrow" panose="020B0606020202030204" pitchFamily="34" charset="0"/>
                <a:cs typeface="Arial" panose="020B0604020202020204" pitchFamily="34" charset="0"/>
              </a:rPr>
              <a:t>Organy NATO</a:t>
            </a:r>
          </a:p>
        </p:txBody>
      </p:sp>
      <p:sp>
        <p:nvSpPr>
          <p:cNvPr id="5" name="Podtytuł 4"/>
          <p:cNvSpPr>
            <a:spLocks noGrp="1"/>
          </p:cNvSpPr>
          <p:nvPr>
            <p:ph idx="1"/>
          </p:nvPr>
        </p:nvSpPr>
        <p:spPr>
          <a:xfrm>
            <a:off x="934880" y="1470991"/>
            <a:ext cx="9876905" cy="5183710"/>
          </a:xfrm>
        </p:spPr>
        <p:txBody>
          <a:bodyPr>
            <a:normAutofit lnSpcReduction="10000"/>
          </a:bodyPr>
          <a:lstStyle/>
          <a:p>
            <a:pPr algn="just">
              <a:buFontTx/>
              <a:buChar char="-"/>
            </a:pP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Rada Północnoatlantycka; stanowi główny organ decyzyjny NATO. Obraduje na szczeblu szefów państw i rządów (raz w roku), ministrów spraw zagranicznych, ministrów obrony (co najmniej dwa razy w roku) oraz stałych przedstawicieli (ambasadorów)państw członkowskich(co najmniej raz w tygodniu).Decyzje podejmowane są na zasadzie jednomyślności, nie ma formalnego głosowania. Postanowienia mają charakter wiążący, niezależnie od szczebla na którym odbywa się posiedzenie Rady i najczęściej przyjmują formę deklaracji lub komunikatów. </a:t>
            </a:r>
          </a:p>
          <a:p>
            <a:pPr algn="just">
              <a:buFontTx/>
              <a:buChar char="-"/>
            </a:pP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Grupa Planowania Nuklearnego; zbiera się na szczeblu ministrów obrony najczęściej dwa razy do roku. Zajmuje się kwestiami związanymi z bronią jądrową: jej zastosowaniem, przechowywaniem, obroną przed nią, systemami informacyjnymi                   i komunikacyjnymi, kontrolą bieżących arsenałów jądrowych. </a:t>
            </a:r>
          </a:p>
          <a:p>
            <a:pPr algn="just">
              <a:buFontTx/>
              <a:buChar char="-"/>
            </a:pP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Sekretarz Generalny: najwyższy rangą przedstawiciel i rzecznik NATO. Sprawuje zwierzchnictwo nad Sekretariatem Międzynarodowym, jest przewodniczącym organów politycznych NATO, współprzewodniczącym Rady NATO – Rosja i Komisja NATO – Ukraina. Może występować w charakterze mediatora pomiędzy państwami członkowskimi. </a:t>
            </a:r>
          </a:p>
        </p:txBody>
      </p:sp>
    </p:spTree>
    <p:extLst>
      <p:ext uri="{BB962C8B-B14F-4D97-AF65-F5344CB8AC3E}">
        <p14:creationId xmlns:p14="http://schemas.microsoft.com/office/powerpoint/2010/main" val="3330114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4455" y="924339"/>
            <a:ext cx="9876904" cy="427384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>
                <a:latin typeface="Arial Narrow" panose="020B0606020202030204" pitchFamily="34" charset="0"/>
                <a:cs typeface="Arial" panose="020B0604020202020204" pitchFamily="34" charset="0"/>
              </a:rPr>
              <a:t>Organy NATO c.d. </a:t>
            </a:r>
          </a:p>
        </p:txBody>
      </p:sp>
      <p:sp>
        <p:nvSpPr>
          <p:cNvPr id="5" name="Podtytuł 4"/>
          <p:cNvSpPr>
            <a:spLocks noGrp="1"/>
          </p:cNvSpPr>
          <p:nvPr>
            <p:ph idx="1"/>
          </p:nvPr>
        </p:nvSpPr>
        <p:spPr>
          <a:xfrm>
            <a:off x="1004454" y="1441174"/>
            <a:ext cx="9876905" cy="5084317"/>
          </a:xfrm>
        </p:spPr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Sekretariat Międzynarodowy: Dzieli się na 5 departamentów operacyjnych, Gabinet Sekretarza Generalnego, Biura Zarządzania i Biura Kontroli Finansowej. </a:t>
            </a:r>
          </a:p>
          <a:p>
            <a:pPr algn="just">
              <a:buFontTx/>
              <a:buChar char="-"/>
            </a:pP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Zgromadzenie Parlamentarne NATO; skupia członków parlamentów wszystkich państw NATO, którzy spotykają się na sesjach dwa razy do roku. Zgromadzenie jest niezależne, służy jako ogniwo łączące instytucje NATO z parlamentami państw członkowskich. </a:t>
            </a:r>
          </a:p>
          <a:p>
            <a:pPr algn="just">
              <a:buFontTx/>
              <a:buChar char="-"/>
            </a:pP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Komitet Wojskowy; jest najwyższym organem wojskowym. Zebrania odbywają się kilkakrotnie w ciągu roku na szczeblu szefów sztabów państw członkowskich. Jego podstawowym zadaniem jest doradzanie organom politycznym NATO w prawach militarnych. </a:t>
            </a:r>
          </a:p>
          <a:p>
            <a:pPr algn="just">
              <a:buFontTx/>
              <a:buChar char="-"/>
            </a:pPr>
            <a:r>
              <a:rPr lang="pl-PL" sz="2400" dirty="0">
                <a:latin typeface="Arial Narrow" panose="020B0606020202030204" pitchFamily="34" charset="0"/>
                <a:cs typeface="Arial" panose="020B0604020202020204" pitchFamily="34" charset="0"/>
              </a:rPr>
              <a:t>Międzynarodowy Sztab Wojskowy; składa się z przedstawicieli wojsk krajów należących do NATO i personelu pomocniczego. Członkowie Sztabu wspierają prace Komitetu Wojskowego i czuwają nad realizacją jego decyzji. </a:t>
            </a:r>
          </a:p>
        </p:txBody>
      </p:sp>
    </p:spTree>
    <p:extLst>
      <p:ext uri="{BB962C8B-B14F-4D97-AF65-F5344CB8AC3E}">
        <p14:creationId xmlns:p14="http://schemas.microsoft.com/office/powerpoint/2010/main" val="276340219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2212</Words>
  <Application>Microsoft Office PowerPoint</Application>
  <PresentationFormat>Panoramiczny</PresentationFormat>
  <Paragraphs>85</Paragraphs>
  <Slides>27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33" baseType="lpstr">
      <vt:lpstr>Arial</vt:lpstr>
      <vt:lpstr>Arial Narrow</vt:lpstr>
      <vt:lpstr>Calibri</vt:lpstr>
      <vt:lpstr>Calibri Light</vt:lpstr>
      <vt:lpstr>Times New Roman</vt:lpstr>
      <vt:lpstr>Motyw pakietu Office</vt:lpstr>
      <vt:lpstr>            NATO – Organizacja Paktu Północnoatlantyckiego</vt:lpstr>
      <vt:lpstr>Organizacja Paktu Północnoatlantyckiego (NATO)</vt:lpstr>
      <vt:lpstr>Geneza NATO </vt:lpstr>
      <vt:lpstr>Geneza NATO c.d. </vt:lpstr>
      <vt:lpstr>Geneza NATO c.d..</vt:lpstr>
      <vt:lpstr>Relacje NATO z państwami nieczłonkowskimi </vt:lpstr>
      <vt:lpstr>Członkowie NATO</vt:lpstr>
      <vt:lpstr>Organy NATO</vt:lpstr>
      <vt:lpstr>Organy NATO c.d. </vt:lpstr>
      <vt:lpstr>Współczesne zadania NATO</vt:lpstr>
      <vt:lpstr>Współczesne zadania NATO c.d. </vt:lpstr>
      <vt:lpstr>Wybrane operacje NATO</vt:lpstr>
      <vt:lpstr>Wybrane operacje NATO c.d. </vt:lpstr>
      <vt:lpstr>Strategie NATO</vt:lpstr>
      <vt:lpstr>Strategie NATO c.d. </vt:lpstr>
      <vt:lpstr>Strategie NATO c.d..</vt:lpstr>
      <vt:lpstr>Sekretarze Generalni NATO</vt:lpstr>
      <vt:lpstr>Sekretarze Generalni NATO c.d. </vt:lpstr>
      <vt:lpstr>Traktat Północnoatlantycki został podpisany przez prezydenta USA Harry’ego S. Trumana w Waszyngtonie 4 kwietnia 1949 r. i ratyfikowany przez Stany Zjednoczone w sierpniu 1949 r.</vt:lpstr>
      <vt:lpstr>Głównodowodzący sił NATO w Europie, amerykański generał Alfred Gruenther                                        (z prawej) i niemiecki reprezentant w NATO gen. Hans Speidel w czasie uroczystości podpisania traktatu akcesyjnego w Paryżu</vt:lpstr>
      <vt:lpstr>12 marca 1999 r. ministrowie spraw zagranicznych Czech, Węgier i Polski złożyli na ręce sekretarza stanu USA dokumenty akcesyjne do NATO. </vt:lpstr>
      <vt:lpstr>Wojska USA podczas ćwiczeń REFORGER, RFN 1982 r.</vt:lpstr>
      <vt:lpstr>Brytyjski żołnierz „podglądany” podczas ćwiczeń, RFN 1980 r.</vt:lpstr>
      <vt:lpstr>Żołnierze USA podczas ćwiczeń alarmowego wzmocnienia sił NATO                        w Europie, RFN 1990</vt:lpstr>
      <vt:lpstr>Zachodnioniemieckie miasteczko podczas ćwiczeń sił NATO, 1983 r.</vt:lpstr>
      <vt:lpstr>Polskie Siły Zbrojne podczas rozpoczęcia ćwiczeń NATO, 2023 r.</vt:lpstr>
      <vt:lpstr>Żołnierz francuski, ćwiczenia NATO w Polsce, 2024 r.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ARIAL 70</dc:title>
  <dc:creator>adminMCDN</dc:creator>
  <cp:lastModifiedBy>Renata Zawistowska</cp:lastModifiedBy>
  <cp:revision>41</cp:revision>
  <dcterms:created xsi:type="dcterms:W3CDTF">2024-01-15T09:10:05Z</dcterms:created>
  <dcterms:modified xsi:type="dcterms:W3CDTF">2024-12-27T09:02:47Z</dcterms:modified>
</cp:coreProperties>
</file>