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7" r:id="rId6"/>
    <p:sldId id="269" r:id="rId7"/>
    <p:sldId id="270" r:id="rId8"/>
    <p:sldId id="268" r:id="rId9"/>
    <p:sldId id="266" r:id="rId10"/>
    <p:sldId id="263" r:id="rId11"/>
    <p:sldId id="264" r:id="rId12"/>
    <p:sldId id="271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44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59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8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43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09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49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50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49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19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6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44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2F2B-3FCA-4FB6-89ED-957DE23801EC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C1BF-AE18-4890-B8E6-CB64343518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8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.zawistowska@mcdn.edu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cdn.edu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Organizacja_Bezpiecze%C5%84stwa_i_Wsp%C3%B3%C5%82pracy_w_Europi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Tad%C5%BCykistan" TargetMode="External"/><Relationship Id="rId3" Type="http://schemas.openxmlformats.org/officeDocument/2006/relationships/hyperlink" Target="https://pl.wikipedia.org/wiki/Azerbejd%C5%BCan" TargetMode="External"/><Relationship Id="rId7" Type="http://schemas.openxmlformats.org/officeDocument/2006/relationships/hyperlink" Target="https://pl.wikipedia.org/wiki/Mo%C5%82daw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Kirgistan" TargetMode="External"/><Relationship Id="rId11" Type="http://schemas.openxmlformats.org/officeDocument/2006/relationships/hyperlink" Target="https://pl.wikipedia.org/wiki/Petro_Poroszenko" TargetMode="External"/><Relationship Id="rId5" Type="http://schemas.openxmlformats.org/officeDocument/2006/relationships/hyperlink" Target="https://pl.wikipedia.org/wiki/Kazachstan" TargetMode="External"/><Relationship Id="rId10" Type="http://schemas.openxmlformats.org/officeDocument/2006/relationships/hyperlink" Target="https://pl.wikipedia.org/wiki/Uzbekistan" TargetMode="External"/><Relationship Id="rId4" Type="http://schemas.openxmlformats.org/officeDocument/2006/relationships/hyperlink" Target="https://pl.wikipedia.org/wiki/Armenia" TargetMode="External"/><Relationship Id="rId9" Type="http://schemas.openxmlformats.org/officeDocument/2006/relationships/hyperlink" Target="https://pl.wikipedia.org/wiki/Turkmenista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5" y="1066852"/>
            <a:ext cx="9876904" cy="1000488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Konferencja Bezpieczeństwa i Współpracy w </a:t>
            </a:r>
            <a:r>
              <a:rPr lang="pl-PL" sz="2400" b="1">
                <a:latin typeface="Arial" panose="020B0604020202020204" pitchFamily="34" charset="0"/>
                <a:cs typeface="Arial" panose="020B0604020202020204" pitchFamily="34" charset="0"/>
              </a:rPr>
              <a:t>Europie    (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Organizacja Bezpieczeństwa </a:t>
            </a:r>
            <a:r>
              <a:rPr lang="pl-PL" sz="2400" b="1">
                <a:latin typeface="Arial" panose="020B0604020202020204" pitchFamily="34" charset="0"/>
                <a:cs typeface="Arial" panose="020B0604020202020204" pitchFamily="34" charset="0"/>
              </a:rPr>
              <a:t>i Współpracy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 Europie). 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1004454" y="2432454"/>
            <a:ext cx="9876905" cy="4093037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Opracowanie</a:t>
            </a:r>
          </a:p>
          <a:p>
            <a:pPr marL="0" lvl="0" indent="0" algn="r">
              <a:buNone/>
            </a:pPr>
            <a: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  <a:t>dr Renata Zawistowska-nauczyciel doradca metodyczny ds. historii i </a:t>
            </a:r>
            <a:r>
              <a:rPr lang="pl-PL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wos</a:t>
            </a:r>
            <a:b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  <a:t>Małopolskie Centrum Doskonalenia Nauczycieli Ośrodek w Krakowie</a:t>
            </a:r>
            <a:b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  <a:t>31-131 Kraków, ul. Garbarska 1 </a:t>
            </a:r>
            <a:b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  <a:t>Tel.(+48)124229606</a:t>
            </a:r>
            <a:b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  <a:t>Tel. kom. 664346844</a:t>
            </a:r>
            <a:b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r.zawistowska@mcdn.edu.pl</a:t>
            </a:r>
            <a: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b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www.mcdn.edu.pl</a:t>
            </a:r>
            <a:endParaRPr lang="pl-PL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5" y="1005207"/>
            <a:ext cx="9282545" cy="455846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Helsinki 1975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2225224" y="2432454"/>
            <a:ext cx="7258141" cy="409303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AFC271-54E2-4509-BBF6-6D5EB05B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188" y="1524684"/>
            <a:ext cx="8287077" cy="51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6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545" y="1027523"/>
            <a:ext cx="6936910" cy="67872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Wśród flag państw członkowskich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2498103" y="2479249"/>
            <a:ext cx="6740165" cy="412165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A3513A-7439-4984-BF85-0836CC6D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25" y="1948071"/>
            <a:ext cx="8550111" cy="50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799" y="848412"/>
            <a:ext cx="8455843" cy="952108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Finlandia Helsinki 10.07.1992. Szczyt Konferencji Bezpieczeństwa i Współpracy w Europie (KBWE)                            (9-10 lipca 1992)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2309567" y="2328421"/>
            <a:ext cx="5920033" cy="386499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8BBC06-B7C4-4985-9344-D65C4D108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1904214"/>
            <a:ext cx="7767688" cy="47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5" y="1005207"/>
            <a:ext cx="9876904" cy="87329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Koncepcja bezpieczeństwa w Europie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1004454" y="1798984"/>
            <a:ext cx="9876905" cy="472650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latach 60 XX wieku w Europie zapanowało przekonanie o konieczności podjęcia działań na rzecz złagodzenia napięć pomiędzy wrogo nastwionymi do siebie sojuszami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polityczno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– militarnymi (NATO, UW) i zwiększenia poczucia bezpieczeństwa na kontynencie. 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Temu celowi miało służyć zwołanie w latach 1973 – 1975 Konferencji Bezpieczeństwa i Współpracy w Europie z udziałem 33 państwa z bloków: zachodniego i wschodniego oraz USA i Kanady. </a:t>
            </a:r>
          </a:p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1 VIII 1975 r. w Helsinkach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podpisano 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Akt końcowy KBWE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którym wskazano na cztery obszary działalności (4 koszyki): </a:t>
            </a: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Bezpieczeństwo w Europie, </a:t>
            </a: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Współpraca w zakresie gospodarki, nauki, techniki oraz ochrony środowiska, </a:t>
            </a: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Współpraca w kulturze, edukacji, wymianie informacji, kontaktach międzyludzkich,</a:t>
            </a: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Kontynuowanie spotkań sygnatariuszy w celu zacieśnienia współpracy oraz zwiększania bezpieczeństwa europejskiego. </a:t>
            </a:r>
          </a:p>
        </p:txBody>
      </p:sp>
    </p:spTree>
    <p:extLst>
      <p:ext uri="{BB962C8B-B14F-4D97-AF65-F5344CB8AC3E}">
        <p14:creationId xmlns:p14="http://schemas.microsoft.com/office/powerpoint/2010/main" val="325312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5" y="1005206"/>
            <a:ext cx="9876904" cy="535359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Koncepcja bezpieczeństwa w Europie c.d. 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1004454" y="1610140"/>
            <a:ext cx="9876905" cy="4915352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Państwa zadeklarowały, że w polityce międzynarodowej będą kierować                                się zasadami poszanowania suwerenności, nienaruszalności granic, nieingerencji                      w sprawy wewnętrzne oraz nieuciekania się do użycia siły przy rozwiązywaniu konfliktów.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 upadku komunizmu  w dziejach KBWE rozpoczął się nowy okres współpracy pomiędzy państwami. Podczas spotkania w Budapeszcie w 1994 r. zapadła decyzja o utworzeniu OBWE – 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Organizacji Bezpieczeństwa i Współpracy w Europie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jako kontynuację poprzedniej organizacji. W 1995 r. KBWE została przekształcona 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 tooltip="Organizacja Bezpieczeństwa i Współpracy w Europ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Organizację Bezpieczeństwa i Współpracy w Europie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(OBWE)</a:t>
            </a:r>
          </a:p>
          <a:p>
            <a:pPr algn="just">
              <a:buFontTx/>
              <a:buChar char="-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Koncepcja bezpieczeństwa OBWE obejmuje trzy obszary: </a:t>
            </a: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Wymiar </a:t>
            </a:r>
            <a:r>
              <a:rPr lang="pl-PL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polityczno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– wojskowy: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działania służące pokojowemu rozwiązywaniu sporów, kontroli zbrojeń, walce z terroryzmem, nadzorowaniu przebiegu wyborów, ochronie wolności mediów.</a:t>
            </a: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Wymiar 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ekonomiczny i środowiskowy: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wspieranie rozwoju gospodarczego                                  i zrównoważonego wykorzystania zasobów naturalnych, walka z korupcją i praniem brudnych pieniędzy, działania na rzecz ochrony środowiska. 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2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5" y="1005207"/>
            <a:ext cx="9876904" cy="52542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Organizacja Bezpieczeństwa i Współpracy w Europie. 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1157547" y="1530627"/>
            <a:ext cx="9876905" cy="4994865"/>
          </a:xfrm>
        </p:spPr>
        <p:txBody>
          <a:bodyPr>
            <a:normAutofit fontScale="40000" lnSpcReduction="20000"/>
          </a:bodyPr>
          <a:lstStyle/>
          <a:p>
            <a:pPr algn="just"/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l-PL" sz="5000" dirty="0">
                <a:latin typeface="Arial" panose="020B0604020202020204" pitchFamily="34" charset="0"/>
                <a:cs typeface="Arial" panose="020B0604020202020204" pitchFamily="34" charset="0"/>
              </a:rPr>
              <a:t>Wymiar </a:t>
            </a:r>
            <a:r>
              <a:rPr lang="pl-PL" sz="5000" b="1" u="sng" dirty="0">
                <a:latin typeface="Arial" panose="020B0604020202020204" pitchFamily="34" charset="0"/>
                <a:cs typeface="Arial" panose="020B0604020202020204" pitchFamily="34" charset="0"/>
              </a:rPr>
              <a:t>ludzki:</a:t>
            </a:r>
            <a:r>
              <a:rPr lang="pl-PL" sz="5000" dirty="0">
                <a:latin typeface="Arial" panose="020B0604020202020204" pitchFamily="34" charset="0"/>
                <a:cs typeface="Arial" panose="020B0604020202020204" pitchFamily="34" charset="0"/>
              </a:rPr>
              <a:t> promowanie poszanowania praw człowieka i podstawowych wolności, a także projekty edukacyjne np. dotyczące tolerancji. </a:t>
            </a:r>
          </a:p>
          <a:p>
            <a:pPr marL="0" indent="0" algn="just">
              <a:buNone/>
            </a:pP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Akt końcowy wymienia dziedziny zainteresowania KBWE/OBWE ujęte w tzw. „koszykach”: </a:t>
            </a:r>
          </a:p>
          <a:p>
            <a:pPr algn="just"/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Zagadnienia bezpieczeństwa Europy (koszyk pierwszy) obejmuje w części pierwszej katalog dziesięciu równorzędnych zasad, wymienionych powyżej. Część druga stanowi dokument określający środki służące budowaniu zaufania oraz wybrane aspekty bezpieczeństwa i rozbrojenia. Państwa NATO                       i ówczesnego Układu Warszawskiego 19 listopada 1990 podpisały w ramach KBWE pierwszy układ                     o redukcji broni konwencjonalnej. Pakt ten miał międzynarodową moc obowiązującą.</a:t>
            </a:r>
          </a:p>
          <a:p>
            <a:pPr algn="just"/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Współpraca w zakresie gospodarki, nauki, techniki i ochrony środowiska (koszyk drugi) składa się                                   z zaleceń współpracy w dziedzinie handlu, współpracy przemysłowej, nauki i technologii, ochrony środowiska. Znaczenie tego koszyka jest coraz większe, gdyż centrum zainteresowania obejmują problemy gospodarczej transformacji i kwestie współpracy w basenie Morza Śródziemnego.</a:t>
            </a:r>
          </a:p>
          <a:p>
            <a:pPr algn="just"/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Współpraca w kwestiach humanitarnych i dziedzinach pokrewnych (koszyk trzeci) obejmuje cztery podstawowe zagadnienia: kontakty międzyludzkie, informację, współpracę i wymianę w dziedzinie kultury oraz współpracę i wymianę w dziedzinie edukacji.</a:t>
            </a:r>
          </a:p>
          <a:p>
            <a:pPr algn="just"/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Kontynuowanie procesu Konferencji (koszyk czwarty) państwa – uczestnicy Konferencji zobowiązali się do kontynuowania współpracy organizując konferencje przeglądowe dla polepszenia bezpieczeństwa                  i zintensyfikowania współpracy.</a:t>
            </a:r>
          </a:p>
          <a:p>
            <a:pPr marL="0" indent="0" algn="just">
              <a:buNone/>
            </a:pPr>
            <a:endParaRPr lang="pl-P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0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5" y="1005207"/>
            <a:ext cx="9876904" cy="435967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Organy OBWE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1004454" y="1441174"/>
            <a:ext cx="9876905" cy="5084317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Spotkania Szefów Państw i Rządów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odbywają się co 2 lata, ustalenie zasadniczych kierunków działań OBWE</a:t>
            </a:r>
          </a:p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Rada Ministerialna: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zbiera się przynajmniej raz do roku. Uczestniczą w niej ministrowie spraw zagranicznych państwa członkowskich. Stanowi główne forum konsultacji politycznych OBWE oraz naczelny organ decyzyjny, a jej członkowie odpowiadają za przygotowanie spotkań szefów państw i rządów. </a:t>
            </a:r>
          </a:p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Wysoka Rada: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obraduje przynajmniej dwa razy w roku na szczeblu dyrektorów politycznych ministerstw spraw zagranicznych. Określa kierunki działań politycznych OBWE i koordynuje współpracę gospodarczą państwa. Raz w roku zbiera się na Forum Gospodarczym. </a:t>
            </a:r>
          </a:p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Stała Rada: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składa się z przedstawicieli państw członkowskich OBWE. Podejmuje decyzje związane z bieżącą działalnością.</a:t>
            </a:r>
          </a:p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Urzędujący Przewodniczący: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jest nim minister spraw zagranicznych państwa sprawującego roczną prezydencję w OBWE. Zarządza działaniami OBWE. Tworzy Trójkę wraz ze swoim poprzednikiem i następcą. </a:t>
            </a:r>
          </a:p>
        </p:txBody>
      </p:sp>
    </p:spTree>
    <p:extLst>
      <p:ext uri="{BB962C8B-B14F-4D97-AF65-F5344CB8AC3E}">
        <p14:creationId xmlns:p14="http://schemas.microsoft.com/office/powerpoint/2010/main" val="38914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5" y="1005206"/>
            <a:ext cx="9876904" cy="465785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Organy OBWE c.d. 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795130" y="1470992"/>
            <a:ext cx="10086229" cy="5054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Sekretarz Generalny: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Najwyższy rangą urzędnik, podlega Urzędującemu   Przewodniczącemu. Nadzoruje pracę innych organów. Stoi na czele Sekretariatu, którego siedziba jest w Wiedniu. Jednym z departamentów Sekretariatu jest Centrum zapobiegania Konfliktom. </a:t>
            </a: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Biuro Instytucji Demokratycznych i Praw Człowieka: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odpowiada za działania                       w zakresie tzw. wymiaru ludzkiego koncepcji bezpieczeństwa OBWE. Tworzy bazę informacyjną o sytuacjach kryzysowych, nadzoruje wybory, współpracuje                                     z przedstawicielami Rady Europy. I organizacji pozarządowych. Siedziba Biura znajduje się w Warszawie. </a:t>
            </a: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Forum do spraw Współpracy w Dziedzinie Bezpieczeństwa: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podejmuje się działań związanych z rozbrojeniem, kontrolą zbrojeń i zapobieganiem konfliktom. </a:t>
            </a:r>
          </a:p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Zgromadzenie Parlamentarne OBWE: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obraduje raz do roku na szczeblu delegacji parlamentarzystów państw członkowskich. Uczestnicy zgromadzenia zajmują się omawianiem sposobu funkcjonowania i realizacji głównych celów OBWE. </a:t>
            </a:r>
          </a:p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Urząd Wysokiego Komisarza OBWE do spraw Mniejszości Narodowych: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Biuro mieści się w Hadze. Ostrzega o pojawiających się w państwach członkowskich  </a:t>
            </a:r>
          </a:p>
        </p:txBody>
      </p:sp>
    </p:spTree>
    <p:extLst>
      <p:ext uri="{BB962C8B-B14F-4D97-AF65-F5344CB8AC3E}">
        <p14:creationId xmlns:p14="http://schemas.microsoft.com/office/powerpoint/2010/main" val="176012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5" y="1005207"/>
            <a:ext cx="9876904" cy="346516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Organy OBWE c.d..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686402" y="1351723"/>
            <a:ext cx="9876905" cy="51737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problemach narodowościowych, które są zagrożeniem dla bezpieczeństwa międzynarodowego. </a:t>
            </a: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Uwieńczeniem drugiej rundy odbywających się pod auspicjami KBWE wiedeńskich negocjacji rozbrojeniowych było podpisanie 19 listopada 1990 w Paryżu traktatu                        o konwencjonalnych siłach zbrojnych w Europie. Wprowadził on limity uzbrojenia na europejskim terytorium państw NATO i Układu Warszawskiego. 24 marca 1992 r.                  w Helsinkach podpisano Traktat o otwartych przestworzach. </a:t>
            </a:r>
          </a:p>
          <a:p>
            <a:pPr marL="0" indent="0" algn="ctr">
              <a:buNone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Wybrane regionalne systemy bezpieczeństwa i współpracy w świecie. </a:t>
            </a: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Wspólnota Niepodległych Państw: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1991 r. zapewnienie pokoju i bezpieczeństwa w regionie, ograniczenie zbrojeń, likwidacja broni jądrowej i innych rodzajów broni masowego rażenia, pokojowe rozwiązywanie sporów, współpraca w walce ze organizowaną przestępczością. Członkowie: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 tooltip="Azerbejdż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Azerbejdżan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4" tooltip="Arme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Armenia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5" tooltip="Kazachst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Kazachstan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6" tooltip="Kirgist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Kirgistan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7" tooltip="Mołdaw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Mołdawia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8" tooltip="Tadżykist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Tadżykistan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9" tooltip="Turkmenist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Turkmenistan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10" tooltip="Uzbekist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Uzbekistan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Ukraina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mocy dekretu prezydenta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  <a:hlinkClick r:id="rId11" tooltip="Petro Poroszen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Petra </a:t>
            </a:r>
            <a:r>
              <a:rPr lang="pl-PL" sz="2000" u="sng" dirty="0" err="1">
                <a:latin typeface="Arial" panose="020B0604020202020204" pitchFamily="34" charset="0"/>
                <a:cs typeface="Arial" panose="020B0604020202020204" pitchFamily="34" charset="0"/>
                <a:hlinkClick r:id="rId11" tooltip="Petro Poroszen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Poroszenki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dnia 19 maja 2018 roku oficjalnie zakończył swoje uczestnictwo w WNP.</a:t>
            </a:r>
          </a:p>
        </p:txBody>
      </p:sp>
    </p:spTree>
    <p:extLst>
      <p:ext uri="{BB962C8B-B14F-4D97-AF65-F5344CB8AC3E}">
        <p14:creationId xmlns:p14="http://schemas.microsoft.com/office/powerpoint/2010/main" val="325357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5" y="894522"/>
            <a:ext cx="9876904" cy="626165"/>
          </a:xfrm>
        </p:spPr>
        <p:txBody>
          <a:bodyPr>
            <a:noAutofit/>
          </a:bodyPr>
          <a:lstStyle/>
          <a:p>
            <a:pPr algn="ctr"/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Wybrane regionalne systemy bezpieczeństwa i współpracy w świecie. </a:t>
            </a:r>
            <a:b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1004455" y="1351723"/>
            <a:ext cx="9876905" cy="5143952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Stowarzyszenie Narodów Azji Południowo – Wschodniej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1967 r. Członkowie: Indonezja, Filipiny, Malezja, Singapur, Tajlandia, Brunei, Wietnam, Laos, Birma, Kambodża. Cele: wyrzeczenie się przemocy, dążenie do stworzenia silnej, autonomicznej organizacji regionalnej, nieingerowanie w sprawy wewnętrzne, rozstrzyganie sporów drogą pokojową, uczynienie Azji Południowo – Wschodniej strefą bez atomową, rozwój współpracy politycznej i gospodarczej z partnerami spoza organizacji: Japonią, Chinami, Koreą Południową. </a:t>
            </a:r>
            <a:endParaRPr lang="pl-P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Organizacja Państw Amerykańskich: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1948, obecnie należą do niej państwa                  z Ameryki Północnej, Środkowej, Południowej. Zadania: nakaz pokojowego rozwiązywania sporów, zachowanie zasady solidarności kontynentalnej, zbiorowej samoobrony, promowanie demokracji, walka z globalnymi zagrożeniami. </a:t>
            </a:r>
          </a:p>
          <a:p>
            <a:pPr algn="just">
              <a:buFontTx/>
              <a:buChar char="-"/>
            </a:pP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Unia Afrykańska: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2002 r. powstała w miejsce działającej wcześnie od 1963 r. Organizacji Jedności Afrykańskiej. Skupia 55 państw afrykańskich. Poszanowanie granic państw istniejących w momencie uzyskania przez nie niepodległości, przyznanie UA prawa interwencji w tych państwach członkowskich w których zachodzą poważne okoliczności(zbrodnie wojenne, ludobójstwo, zbrodnie przeciwko ludzkości, zrównoważony rozwój gospodarczy, ochrona życia ludzkiego, wyeliminowanie zabójstw politycznych, aktów terrorystycznych, działalności wywrotowej. </a:t>
            </a:r>
          </a:p>
        </p:txBody>
      </p:sp>
    </p:spTree>
    <p:extLst>
      <p:ext uri="{BB962C8B-B14F-4D97-AF65-F5344CB8AC3E}">
        <p14:creationId xmlns:p14="http://schemas.microsoft.com/office/powerpoint/2010/main" val="22314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54" y="914400"/>
            <a:ext cx="8547049" cy="527901"/>
          </a:xfrm>
        </p:spPr>
        <p:txBody>
          <a:bodyPr>
            <a:normAutofit/>
          </a:bodyPr>
          <a:lstStyle/>
          <a:p>
            <a:pPr algn="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 sierpnia 1975 – podpisanie aktu końcowego KBWE</a:t>
            </a: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2064470" y="1838226"/>
            <a:ext cx="7418895" cy="435518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FE3F7AC-691D-462A-8AE8-42E2A2C1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43" y="1442301"/>
            <a:ext cx="8059919" cy="49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748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1290</Words>
  <Application>Microsoft Office PowerPoint</Application>
  <PresentationFormat>Panoramiczny</PresentationFormat>
  <Paragraphs>52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Motyw pakietu Office</vt:lpstr>
      <vt:lpstr>Konferencja Bezpieczeństwa i Współpracy w Europie    (Organizacja Bezpieczeństwa i Współpracy w Europie). </vt:lpstr>
      <vt:lpstr>Koncepcja bezpieczeństwa w Europie</vt:lpstr>
      <vt:lpstr>Koncepcja bezpieczeństwa w Europie c.d. </vt:lpstr>
      <vt:lpstr>Organizacja Bezpieczeństwa i Współpracy w Europie. </vt:lpstr>
      <vt:lpstr>Organy OBWE</vt:lpstr>
      <vt:lpstr>Organy OBWE c.d. </vt:lpstr>
      <vt:lpstr>Organy OBWE c.d..</vt:lpstr>
      <vt:lpstr>Wybrane regionalne systemy bezpieczeństwa i współpracy w świecie.  </vt:lpstr>
      <vt:lpstr>1 sierpnia 1975 – podpisanie aktu końcowego KBWE</vt:lpstr>
      <vt:lpstr>Helsinki 1975</vt:lpstr>
      <vt:lpstr>Wśród flag państw członkowskich</vt:lpstr>
      <vt:lpstr>Finlandia Helsinki 10.07.1992. Szczyt Konferencji Bezpieczeństwa i Współpracy w Europie (KBWE)                            (9-10 lipca 1992)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70</dc:title>
  <dc:creator>adminMCDN</dc:creator>
  <cp:lastModifiedBy>Renata Zawistowska</cp:lastModifiedBy>
  <cp:revision>36</cp:revision>
  <dcterms:created xsi:type="dcterms:W3CDTF">2024-01-15T09:10:05Z</dcterms:created>
  <dcterms:modified xsi:type="dcterms:W3CDTF">2025-02-13T19:47:23Z</dcterms:modified>
</cp:coreProperties>
</file>